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9372600" cy="7086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69"/>
    <p:restoredTop sz="94658"/>
  </p:normalViewPr>
  <p:slideViewPr>
    <p:cSldViewPr>
      <p:cViewPr varScale="1">
        <p:scale>
          <a:sx n="106" d="100"/>
          <a:sy n="106" d="100"/>
        </p:scale>
        <p:origin x="2256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15284" y="2971800"/>
            <a:ext cx="687705" cy="187960"/>
          </a:xfrm>
          <a:custGeom>
            <a:avLst/>
            <a:gdLst/>
            <a:ahLst/>
            <a:cxnLst/>
            <a:rect l="l" t="t" r="r" b="b"/>
            <a:pathLst>
              <a:path w="687704" h="187960">
                <a:moveTo>
                  <a:pt x="687324" y="0"/>
                </a:moveTo>
                <a:lnTo>
                  <a:pt x="687324" y="187451"/>
                </a:lnTo>
                <a:lnTo>
                  <a:pt x="0" y="187451"/>
                </a:lnTo>
              </a:path>
            </a:pathLst>
          </a:custGeom>
          <a:ln w="4572">
            <a:solidFill>
              <a:srgbClr val="3D6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620767" y="2275332"/>
            <a:ext cx="139065" cy="428625"/>
          </a:xfrm>
          <a:custGeom>
            <a:avLst/>
            <a:gdLst/>
            <a:ahLst/>
            <a:cxnLst/>
            <a:rect l="l" t="t" r="r" b="b"/>
            <a:pathLst>
              <a:path w="139064" h="428625">
                <a:moveTo>
                  <a:pt x="138683" y="0"/>
                </a:moveTo>
                <a:lnTo>
                  <a:pt x="138683" y="428243"/>
                </a:lnTo>
                <a:lnTo>
                  <a:pt x="0" y="428243"/>
                </a:lnTo>
              </a:path>
            </a:pathLst>
          </a:custGeom>
          <a:ln w="4572">
            <a:solidFill>
              <a:srgbClr val="3D67B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59452" y="1700783"/>
            <a:ext cx="2985770" cy="831215"/>
          </a:xfrm>
          <a:custGeom>
            <a:avLst/>
            <a:gdLst/>
            <a:ahLst/>
            <a:cxnLst/>
            <a:rect l="l" t="t" r="r" b="b"/>
            <a:pathLst>
              <a:path w="2985770" h="831214">
                <a:moveTo>
                  <a:pt x="16764" y="4572"/>
                </a:moveTo>
                <a:lnTo>
                  <a:pt x="0" y="0"/>
                </a:lnTo>
                <a:lnTo>
                  <a:pt x="0" y="6096"/>
                </a:lnTo>
                <a:lnTo>
                  <a:pt x="15240" y="10668"/>
                </a:lnTo>
                <a:lnTo>
                  <a:pt x="16764" y="4572"/>
                </a:lnTo>
                <a:close/>
              </a:path>
              <a:path w="2985770" h="831214">
                <a:moveTo>
                  <a:pt x="51816" y="15240"/>
                </a:moveTo>
                <a:lnTo>
                  <a:pt x="32004" y="9144"/>
                </a:lnTo>
                <a:lnTo>
                  <a:pt x="30480" y="13716"/>
                </a:lnTo>
                <a:lnTo>
                  <a:pt x="50292" y="19812"/>
                </a:lnTo>
                <a:lnTo>
                  <a:pt x="51816" y="15240"/>
                </a:lnTo>
                <a:close/>
              </a:path>
              <a:path w="2985770" h="831214">
                <a:moveTo>
                  <a:pt x="86868" y="24384"/>
                </a:moveTo>
                <a:lnTo>
                  <a:pt x="67056" y="18288"/>
                </a:lnTo>
                <a:lnTo>
                  <a:pt x="65532" y="24384"/>
                </a:lnTo>
                <a:lnTo>
                  <a:pt x="85344" y="28956"/>
                </a:lnTo>
                <a:lnTo>
                  <a:pt x="86868" y="24384"/>
                </a:lnTo>
                <a:close/>
              </a:path>
              <a:path w="2985770" h="831214">
                <a:moveTo>
                  <a:pt x="121920" y="33528"/>
                </a:moveTo>
                <a:lnTo>
                  <a:pt x="102108" y="28956"/>
                </a:lnTo>
                <a:lnTo>
                  <a:pt x="100584" y="33528"/>
                </a:lnTo>
                <a:lnTo>
                  <a:pt x="121920" y="39624"/>
                </a:lnTo>
                <a:lnTo>
                  <a:pt x="121920" y="33528"/>
                </a:lnTo>
                <a:close/>
              </a:path>
              <a:path w="2985770" h="831214">
                <a:moveTo>
                  <a:pt x="158496" y="44196"/>
                </a:moveTo>
                <a:lnTo>
                  <a:pt x="137160" y="38100"/>
                </a:lnTo>
                <a:lnTo>
                  <a:pt x="135636" y="42672"/>
                </a:lnTo>
                <a:lnTo>
                  <a:pt x="156972" y="48768"/>
                </a:lnTo>
                <a:lnTo>
                  <a:pt x="158496" y="44196"/>
                </a:lnTo>
                <a:close/>
              </a:path>
              <a:path w="2985770" h="831214">
                <a:moveTo>
                  <a:pt x="193548" y="53340"/>
                </a:moveTo>
                <a:lnTo>
                  <a:pt x="173736" y="48768"/>
                </a:lnTo>
                <a:lnTo>
                  <a:pt x="172212" y="53340"/>
                </a:lnTo>
                <a:lnTo>
                  <a:pt x="192024" y="59436"/>
                </a:lnTo>
                <a:lnTo>
                  <a:pt x="193548" y="53340"/>
                </a:lnTo>
                <a:close/>
              </a:path>
              <a:path w="2985770" h="831214">
                <a:moveTo>
                  <a:pt x="228600" y="64008"/>
                </a:moveTo>
                <a:lnTo>
                  <a:pt x="208788" y="57912"/>
                </a:lnTo>
                <a:lnTo>
                  <a:pt x="207264" y="62484"/>
                </a:lnTo>
                <a:lnTo>
                  <a:pt x="227076" y="68580"/>
                </a:lnTo>
                <a:lnTo>
                  <a:pt x="228600" y="64008"/>
                </a:lnTo>
                <a:close/>
              </a:path>
              <a:path w="2985770" h="831214">
                <a:moveTo>
                  <a:pt x="263652" y="73152"/>
                </a:moveTo>
                <a:lnTo>
                  <a:pt x="243840" y="67056"/>
                </a:lnTo>
                <a:lnTo>
                  <a:pt x="242316" y="73152"/>
                </a:lnTo>
                <a:lnTo>
                  <a:pt x="262128" y="77724"/>
                </a:lnTo>
                <a:lnTo>
                  <a:pt x="263652" y="73152"/>
                </a:lnTo>
                <a:close/>
              </a:path>
              <a:path w="2985770" h="831214">
                <a:moveTo>
                  <a:pt x="298704" y="82296"/>
                </a:moveTo>
                <a:lnTo>
                  <a:pt x="278892" y="77724"/>
                </a:lnTo>
                <a:lnTo>
                  <a:pt x="277368" y="82296"/>
                </a:lnTo>
                <a:lnTo>
                  <a:pt x="298704" y="88392"/>
                </a:lnTo>
                <a:lnTo>
                  <a:pt x="298704" y="82296"/>
                </a:lnTo>
                <a:close/>
              </a:path>
              <a:path w="2985770" h="831214">
                <a:moveTo>
                  <a:pt x="335280" y="92964"/>
                </a:moveTo>
                <a:lnTo>
                  <a:pt x="313944" y="86868"/>
                </a:lnTo>
                <a:lnTo>
                  <a:pt x="312420" y="92964"/>
                </a:lnTo>
                <a:lnTo>
                  <a:pt x="333756" y="97536"/>
                </a:lnTo>
                <a:lnTo>
                  <a:pt x="335280" y="92964"/>
                </a:lnTo>
                <a:close/>
              </a:path>
              <a:path w="2985770" h="831214">
                <a:moveTo>
                  <a:pt x="370332" y="102108"/>
                </a:moveTo>
                <a:lnTo>
                  <a:pt x="350520" y="97536"/>
                </a:lnTo>
                <a:lnTo>
                  <a:pt x="348996" y="102108"/>
                </a:lnTo>
                <a:lnTo>
                  <a:pt x="368808" y="108204"/>
                </a:lnTo>
                <a:lnTo>
                  <a:pt x="370332" y="102108"/>
                </a:lnTo>
                <a:close/>
              </a:path>
              <a:path w="2985770" h="831214">
                <a:moveTo>
                  <a:pt x="405384" y="112776"/>
                </a:moveTo>
                <a:lnTo>
                  <a:pt x="385572" y="106680"/>
                </a:lnTo>
                <a:lnTo>
                  <a:pt x="384048" y="111252"/>
                </a:lnTo>
                <a:lnTo>
                  <a:pt x="403860" y="117348"/>
                </a:lnTo>
                <a:lnTo>
                  <a:pt x="405384" y="112776"/>
                </a:lnTo>
                <a:close/>
              </a:path>
              <a:path w="2985770" h="831214">
                <a:moveTo>
                  <a:pt x="440436" y="121920"/>
                </a:moveTo>
                <a:lnTo>
                  <a:pt x="420624" y="115824"/>
                </a:lnTo>
                <a:lnTo>
                  <a:pt x="419100" y="121920"/>
                </a:lnTo>
                <a:lnTo>
                  <a:pt x="438912" y="126492"/>
                </a:lnTo>
                <a:lnTo>
                  <a:pt x="440436" y="121920"/>
                </a:lnTo>
                <a:close/>
              </a:path>
              <a:path w="2985770" h="831214">
                <a:moveTo>
                  <a:pt x="475488" y="131064"/>
                </a:moveTo>
                <a:lnTo>
                  <a:pt x="455676" y="126492"/>
                </a:lnTo>
                <a:lnTo>
                  <a:pt x="454152" y="131064"/>
                </a:lnTo>
                <a:lnTo>
                  <a:pt x="473964" y="137160"/>
                </a:lnTo>
                <a:lnTo>
                  <a:pt x="475488" y="131064"/>
                </a:lnTo>
                <a:close/>
              </a:path>
              <a:path w="2985770" h="831214">
                <a:moveTo>
                  <a:pt x="512064" y="141732"/>
                </a:moveTo>
                <a:lnTo>
                  <a:pt x="490728" y="135636"/>
                </a:lnTo>
                <a:lnTo>
                  <a:pt x="489204" y="141732"/>
                </a:lnTo>
                <a:lnTo>
                  <a:pt x="510540" y="146304"/>
                </a:lnTo>
                <a:lnTo>
                  <a:pt x="512064" y="141732"/>
                </a:lnTo>
                <a:close/>
              </a:path>
              <a:path w="2985770" h="831214">
                <a:moveTo>
                  <a:pt x="547116" y="150888"/>
                </a:moveTo>
                <a:lnTo>
                  <a:pt x="527304" y="146316"/>
                </a:lnTo>
                <a:lnTo>
                  <a:pt x="525780" y="150888"/>
                </a:lnTo>
                <a:lnTo>
                  <a:pt x="545592" y="156984"/>
                </a:lnTo>
                <a:lnTo>
                  <a:pt x="547116" y="150888"/>
                </a:lnTo>
                <a:close/>
              </a:path>
              <a:path w="2985770" h="831214">
                <a:moveTo>
                  <a:pt x="582168" y="161556"/>
                </a:moveTo>
                <a:lnTo>
                  <a:pt x="562356" y="155460"/>
                </a:lnTo>
                <a:lnTo>
                  <a:pt x="560832" y="160032"/>
                </a:lnTo>
                <a:lnTo>
                  <a:pt x="580644" y="166128"/>
                </a:lnTo>
                <a:lnTo>
                  <a:pt x="582168" y="161556"/>
                </a:lnTo>
                <a:close/>
              </a:path>
              <a:path w="2985770" h="831214">
                <a:moveTo>
                  <a:pt x="617220" y="170700"/>
                </a:moveTo>
                <a:lnTo>
                  <a:pt x="597408" y="164604"/>
                </a:lnTo>
                <a:lnTo>
                  <a:pt x="595884" y="170700"/>
                </a:lnTo>
                <a:lnTo>
                  <a:pt x="615696" y="175272"/>
                </a:lnTo>
                <a:lnTo>
                  <a:pt x="617220" y="170700"/>
                </a:lnTo>
                <a:close/>
              </a:path>
              <a:path w="2985770" h="831214">
                <a:moveTo>
                  <a:pt x="652272" y="181368"/>
                </a:moveTo>
                <a:lnTo>
                  <a:pt x="632460" y="175272"/>
                </a:lnTo>
                <a:lnTo>
                  <a:pt x="630936" y="179844"/>
                </a:lnTo>
                <a:lnTo>
                  <a:pt x="650748" y="185940"/>
                </a:lnTo>
                <a:lnTo>
                  <a:pt x="652272" y="181368"/>
                </a:lnTo>
                <a:close/>
              </a:path>
              <a:path w="2985770" h="831214">
                <a:moveTo>
                  <a:pt x="688848" y="190512"/>
                </a:moveTo>
                <a:lnTo>
                  <a:pt x="667512" y="184416"/>
                </a:lnTo>
                <a:lnTo>
                  <a:pt x="665988" y="190512"/>
                </a:lnTo>
                <a:lnTo>
                  <a:pt x="687324" y="195084"/>
                </a:lnTo>
                <a:lnTo>
                  <a:pt x="688848" y="190512"/>
                </a:lnTo>
                <a:close/>
              </a:path>
              <a:path w="2985770" h="831214">
                <a:moveTo>
                  <a:pt x="723900" y="199656"/>
                </a:moveTo>
                <a:lnTo>
                  <a:pt x="704088" y="195084"/>
                </a:lnTo>
                <a:lnTo>
                  <a:pt x="702564" y="199656"/>
                </a:lnTo>
                <a:lnTo>
                  <a:pt x="722376" y="205752"/>
                </a:lnTo>
                <a:lnTo>
                  <a:pt x="723900" y="199656"/>
                </a:lnTo>
                <a:close/>
              </a:path>
              <a:path w="2985770" h="831214">
                <a:moveTo>
                  <a:pt x="758952" y="210324"/>
                </a:moveTo>
                <a:lnTo>
                  <a:pt x="739140" y="204228"/>
                </a:lnTo>
                <a:lnTo>
                  <a:pt x="737616" y="208800"/>
                </a:lnTo>
                <a:lnTo>
                  <a:pt x="757428" y="214896"/>
                </a:lnTo>
                <a:lnTo>
                  <a:pt x="758952" y="210324"/>
                </a:lnTo>
                <a:close/>
              </a:path>
              <a:path w="2985770" h="831214">
                <a:moveTo>
                  <a:pt x="794004" y="219468"/>
                </a:moveTo>
                <a:lnTo>
                  <a:pt x="774192" y="214896"/>
                </a:lnTo>
                <a:lnTo>
                  <a:pt x="772668" y="219468"/>
                </a:lnTo>
                <a:lnTo>
                  <a:pt x="792480" y="224040"/>
                </a:lnTo>
                <a:lnTo>
                  <a:pt x="794004" y="219468"/>
                </a:lnTo>
                <a:close/>
              </a:path>
              <a:path w="2985770" h="831214">
                <a:moveTo>
                  <a:pt x="829056" y="230136"/>
                </a:moveTo>
                <a:lnTo>
                  <a:pt x="809244" y="224040"/>
                </a:lnTo>
                <a:lnTo>
                  <a:pt x="807720" y="228612"/>
                </a:lnTo>
                <a:lnTo>
                  <a:pt x="827532" y="234708"/>
                </a:lnTo>
                <a:lnTo>
                  <a:pt x="829056" y="230136"/>
                </a:lnTo>
                <a:close/>
              </a:path>
              <a:path w="2985770" h="831214">
                <a:moveTo>
                  <a:pt x="865632" y="239280"/>
                </a:moveTo>
                <a:lnTo>
                  <a:pt x="844296" y="233184"/>
                </a:lnTo>
                <a:lnTo>
                  <a:pt x="842772" y="239280"/>
                </a:lnTo>
                <a:lnTo>
                  <a:pt x="864108" y="243852"/>
                </a:lnTo>
                <a:lnTo>
                  <a:pt x="865632" y="239280"/>
                </a:lnTo>
                <a:close/>
              </a:path>
              <a:path w="2985770" h="831214">
                <a:moveTo>
                  <a:pt x="900684" y="248412"/>
                </a:moveTo>
                <a:lnTo>
                  <a:pt x="879348" y="243840"/>
                </a:lnTo>
                <a:lnTo>
                  <a:pt x="879348" y="248412"/>
                </a:lnTo>
                <a:lnTo>
                  <a:pt x="899160" y="254508"/>
                </a:lnTo>
                <a:lnTo>
                  <a:pt x="900684" y="248412"/>
                </a:lnTo>
                <a:close/>
              </a:path>
              <a:path w="2985770" h="831214">
                <a:moveTo>
                  <a:pt x="935736" y="259080"/>
                </a:moveTo>
                <a:lnTo>
                  <a:pt x="915924" y="252984"/>
                </a:lnTo>
                <a:lnTo>
                  <a:pt x="914400" y="257556"/>
                </a:lnTo>
                <a:lnTo>
                  <a:pt x="934212" y="263652"/>
                </a:lnTo>
                <a:lnTo>
                  <a:pt x="935736" y="259080"/>
                </a:lnTo>
                <a:close/>
              </a:path>
              <a:path w="2985770" h="831214">
                <a:moveTo>
                  <a:pt x="970788" y="268224"/>
                </a:moveTo>
                <a:lnTo>
                  <a:pt x="950976" y="263652"/>
                </a:lnTo>
                <a:lnTo>
                  <a:pt x="949452" y="268224"/>
                </a:lnTo>
                <a:lnTo>
                  <a:pt x="969264" y="274320"/>
                </a:lnTo>
                <a:lnTo>
                  <a:pt x="970788" y="268224"/>
                </a:lnTo>
                <a:close/>
              </a:path>
              <a:path w="2985770" h="831214">
                <a:moveTo>
                  <a:pt x="1005840" y="278892"/>
                </a:moveTo>
                <a:lnTo>
                  <a:pt x="986028" y="272796"/>
                </a:lnTo>
                <a:lnTo>
                  <a:pt x="984504" y="277368"/>
                </a:lnTo>
                <a:lnTo>
                  <a:pt x="1004316" y="283464"/>
                </a:lnTo>
                <a:lnTo>
                  <a:pt x="1005840" y="278892"/>
                </a:lnTo>
                <a:close/>
              </a:path>
              <a:path w="2985770" h="831214">
                <a:moveTo>
                  <a:pt x="1040892" y="288036"/>
                </a:moveTo>
                <a:lnTo>
                  <a:pt x="1021080" y="281940"/>
                </a:lnTo>
                <a:lnTo>
                  <a:pt x="1019556" y="288036"/>
                </a:lnTo>
                <a:lnTo>
                  <a:pt x="1040892" y="292608"/>
                </a:lnTo>
                <a:lnTo>
                  <a:pt x="1040892" y="288036"/>
                </a:lnTo>
                <a:close/>
              </a:path>
              <a:path w="2985770" h="831214">
                <a:moveTo>
                  <a:pt x="1077468" y="297180"/>
                </a:moveTo>
                <a:lnTo>
                  <a:pt x="1056132" y="292608"/>
                </a:lnTo>
                <a:lnTo>
                  <a:pt x="1056132" y="297180"/>
                </a:lnTo>
                <a:lnTo>
                  <a:pt x="1075944" y="303276"/>
                </a:lnTo>
                <a:lnTo>
                  <a:pt x="1077468" y="297180"/>
                </a:lnTo>
                <a:close/>
              </a:path>
              <a:path w="2985770" h="831214">
                <a:moveTo>
                  <a:pt x="1112520" y="307848"/>
                </a:moveTo>
                <a:lnTo>
                  <a:pt x="1092708" y="301752"/>
                </a:lnTo>
                <a:lnTo>
                  <a:pt x="1091184" y="306324"/>
                </a:lnTo>
                <a:lnTo>
                  <a:pt x="1110996" y="312420"/>
                </a:lnTo>
                <a:lnTo>
                  <a:pt x="1112520" y="307848"/>
                </a:lnTo>
                <a:close/>
              </a:path>
              <a:path w="2985770" h="831214">
                <a:moveTo>
                  <a:pt x="1147572" y="316992"/>
                </a:moveTo>
                <a:lnTo>
                  <a:pt x="1127760" y="312420"/>
                </a:lnTo>
                <a:lnTo>
                  <a:pt x="1126236" y="316992"/>
                </a:lnTo>
                <a:lnTo>
                  <a:pt x="1146048" y="323088"/>
                </a:lnTo>
                <a:lnTo>
                  <a:pt x="1147572" y="316992"/>
                </a:lnTo>
                <a:close/>
              </a:path>
              <a:path w="2985770" h="831214">
                <a:moveTo>
                  <a:pt x="1182624" y="327660"/>
                </a:moveTo>
                <a:lnTo>
                  <a:pt x="1162812" y="321564"/>
                </a:lnTo>
                <a:lnTo>
                  <a:pt x="1161288" y="326136"/>
                </a:lnTo>
                <a:lnTo>
                  <a:pt x="1181100" y="332232"/>
                </a:lnTo>
                <a:lnTo>
                  <a:pt x="1182624" y="327660"/>
                </a:lnTo>
                <a:close/>
              </a:path>
              <a:path w="2985770" h="831214">
                <a:moveTo>
                  <a:pt x="1217676" y="336804"/>
                </a:moveTo>
                <a:lnTo>
                  <a:pt x="1197864" y="330708"/>
                </a:lnTo>
                <a:lnTo>
                  <a:pt x="1196340" y="336804"/>
                </a:lnTo>
                <a:lnTo>
                  <a:pt x="1217676" y="341376"/>
                </a:lnTo>
                <a:lnTo>
                  <a:pt x="1217676" y="336804"/>
                </a:lnTo>
                <a:close/>
              </a:path>
              <a:path w="2985770" h="831214">
                <a:moveTo>
                  <a:pt x="1254239" y="345948"/>
                </a:moveTo>
                <a:lnTo>
                  <a:pt x="1232903" y="341376"/>
                </a:lnTo>
                <a:lnTo>
                  <a:pt x="1231379" y="345948"/>
                </a:lnTo>
                <a:lnTo>
                  <a:pt x="1252715" y="352044"/>
                </a:lnTo>
                <a:lnTo>
                  <a:pt x="1254239" y="345948"/>
                </a:lnTo>
                <a:close/>
              </a:path>
              <a:path w="2985770" h="831214">
                <a:moveTo>
                  <a:pt x="1289291" y="356616"/>
                </a:moveTo>
                <a:lnTo>
                  <a:pt x="1269479" y="350520"/>
                </a:lnTo>
                <a:lnTo>
                  <a:pt x="1267955" y="356616"/>
                </a:lnTo>
                <a:lnTo>
                  <a:pt x="1287767" y="361188"/>
                </a:lnTo>
                <a:lnTo>
                  <a:pt x="1289291" y="356616"/>
                </a:lnTo>
                <a:close/>
              </a:path>
              <a:path w="2985770" h="831214">
                <a:moveTo>
                  <a:pt x="1324343" y="365760"/>
                </a:moveTo>
                <a:lnTo>
                  <a:pt x="1304531" y="361188"/>
                </a:lnTo>
                <a:lnTo>
                  <a:pt x="1303007" y="365760"/>
                </a:lnTo>
                <a:lnTo>
                  <a:pt x="1322819" y="371856"/>
                </a:lnTo>
                <a:lnTo>
                  <a:pt x="1324343" y="365760"/>
                </a:lnTo>
                <a:close/>
              </a:path>
              <a:path w="2985770" h="831214">
                <a:moveTo>
                  <a:pt x="1359395" y="376428"/>
                </a:moveTo>
                <a:lnTo>
                  <a:pt x="1339583" y="370332"/>
                </a:lnTo>
                <a:lnTo>
                  <a:pt x="1338059" y="374904"/>
                </a:lnTo>
                <a:lnTo>
                  <a:pt x="1357871" y="381000"/>
                </a:lnTo>
                <a:lnTo>
                  <a:pt x="1359395" y="376428"/>
                </a:lnTo>
                <a:close/>
              </a:path>
              <a:path w="2985770" h="831214">
                <a:moveTo>
                  <a:pt x="1394447" y="385572"/>
                </a:moveTo>
                <a:lnTo>
                  <a:pt x="1374635" y="379476"/>
                </a:lnTo>
                <a:lnTo>
                  <a:pt x="1373111" y="385572"/>
                </a:lnTo>
                <a:lnTo>
                  <a:pt x="1394447" y="390144"/>
                </a:lnTo>
                <a:lnTo>
                  <a:pt x="1394447" y="385572"/>
                </a:lnTo>
                <a:close/>
              </a:path>
              <a:path w="2985770" h="831214">
                <a:moveTo>
                  <a:pt x="1431023" y="396240"/>
                </a:moveTo>
                <a:lnTo>
                  <a:pt x="1409687" y="390144"/>
                </a:lnTo>
                <a:lnTo>
                  <a:pt x="1408163" y="394716"/>
                </a:lnTo>
                <a:lnTo>
                  <a:pt x="1429499" y="400812"/>
                </a:lnTo>
                <a:lnTo>
                  <a:pt x="1431023" y="396240"/>
                </a:lnTo>
                <a:close/>
              </a:path>
              <a:path w="2985770" h="831214">
                <a:moveTo>
                  <a:pt x="1466075" y="405384"/>
                </a:moveTo>
                <a:lnTo>
                  <a:pt x="1446263" y="399288"/>
                </a:lnTo>
                <a:lnTo>
                  <a:pt x="1444739" y="405384"/>
                </a:lnTo>
                <a:lnTo>
                  <a:pt x="1464551" y="409956"/>
                </a:lnTo>
                <a:lnTo>
                  <a:pt x="1466075" y="405384"/>
                </a:lnTo>
                <a:close/>
              </a:path>
              <a:path w="2985770" h="831214">
                <a:moveTo>
                  <a:pt x="1501127" y="414528"/>
                </a:moveTo>
                <a:lnTo>
                  <a:pt x="1481315" y="409956"/>
                </a:lnTo>
                <a:lnTo>
                  <a:pt x="1479791" y="414528"/>
                </a:lnTo>
                <a:lnTo>
                  <a:pt x="1499603" y="420624"/>
                </a:lnTo>
                <a:lnTo>
                  <a:pt x="1501127" y="414528"/>
                </a:lnTo>
                <a:close/>
              </a:path>
              <a:path w="2985770" h="831214">
                <a:moveTo>
                  <a:pt x="1536179" y="425196"/>
                </a:moveTo>
                <a:lnTo>
                  <a:pt x="1516367" y="419100"/>
                </a:lnTo>
                <a:lnTo>
                  <a:pt x="1514843" y="423672"/>
                </a:lnTo>
                <a:lnTo>
                  <a:pt x="1534655" y="429768"/>
                </a:lnTo>
                <a:lnTo>
                  <a:pt x="1536179" y="425196"/>
                </a:lnTo>
                <a:close/>
              </a:path>
              <a:path w="2985770" h="831214">
                <a:moveTo>
                  <a:pt x="1571231" y="434340"/>
                </a:moveTo>
                <a:lnTo>
                  <a:pt x="1551419" y="428244"/>
                </a:lnTo>
                <a:lnTo>
                  <a:pt x="1549895" y="434340"/>
                </a:lnTo>
                <a:lnTo>
                  <a:pt x="1569707" y="438912"/>
                </a:lnTo>
                <a:lnTo>
                  <a:pt x="1571231" y="434340"/>
                </a:lnTo>
                <a:close/>
              </a:path>
              <a:path w="2985770" h="831214">
                <a:moveTo>
                  <a:pt x="1607807" y="445008"/>
                </a:moveTo>
                <a:lnTo>
                  <a:pt x="1586471" y="438912"/>
                </a:lnTo>
                <a:lnTo>
                  <a:pt x="1584947" y="443484"/>
                </a:lnTo>
                <a:lnTo>
                  <a:pt x="1606283" y="449580"/>
                </a:lnTo>
                <a:lnTo>
                  <a:pt x="1607807" y="445008"/>
                </a:lnTo>
                <a:close/>
              </a:path>
              <a:path w="2985770" h="831214">
                <a:moveTo>
                  <a:pt x="1642859" y="454152"/>
                </a:moveTo>
                <a:lnTo>
                  <a:pt x="1623047" y="448056"/>
                </a:lnTo>
                <a:lnTo>
                  <a:pt x="1621523" y="454152"/>
                </a:lnTo>
                <a:lnTo>
                  <a:pt x="1641335" y="458724"/>
                </a:lnTo>
                <a:lnTo>
                  <a:pt x="1642859" y="454152"/>
                </a:lnTo>
                <a:close/>
              </a:path>
              <a:path w="2985770" h="831214">
                <a:moveTo>
                  <a:pt x="1677911" y="463296"/>
                </a:moveTo>
                <a:lnTo>
                  <a:pt x="1658099" y="458724"/>
                </a:lnTo>
                <a:lnTo>
                  <a:pt x="1656575" y="463296"/>
                </a:lnTo>
                <a:lnTo>
                  <a:pt x="1676387" y="469392"/>
                </a:lnTo>
                <a:lnTo>
                  <a:pt x="1677911" y="463296"/>
                </a:lnTo>
                <a:close/>
              </a:path>
              <a:path w="2985770" h="831214">
                <a:moveTo>
                  <a:pt x="1712963" y="473964"/>
                </a:moveTo>
                <a:lnTo>
                  <a:pt x="1693151" y="467868"/>
                </a:lnTo>
                <a:lnTo>
                  <a:pt x="1691627" y="472440"/>
                </a:lnTo>
                <a:lnTo>
                  <a:pt x="1711439" y="478536"/>
                </a:lnTo>
                <a:lnTo>
                  <a:pt x="1712963" y="473964"/>
                </a:lnTo>
                <a:close/>
              </a:path>
              <a:path w="2985770" h="831214">
                <a:moveTo>
                  <a:pt x="1748015" y="483108"/>
                </a:moveTo>
                <a:lnTo>
                  <a:pt x="1728203" y="478536"/>
                </a:lnTo>
                <a:lnTo>
                  <a:pt x="1726679" y="483108"/>
                </a:lnTo>
                <a:lnTo>
                  <a:pt x="1746491" y="487680"/>
                </a:lnTo>
                <a:lnTo>
                  <a:pt x="1748015" y="483108"/>
                </a:lnTo>
                <a:close/>
              </a:path>
              <a:path w="2985770" h="831214">
                <a:moveTo>
                  <a:pt x="1784591" y="493776"/>
                </a:moveTo>
                <a:lnTo>
                  <a:pt x="1763255" y="487680"/>
                </a:lnTo>
                <a:lnTo>
                  <a:pt x="1761731" y="492252"/>
                </a:lnTo>
                <a:lnTo>
                  <a:pt x="1783067" y="498348"/>
                </a:lnTo>
                <a:lnTo>
                  <a:pt x="1784591" y="493776"/>
                </a:lnTo>
                <a:close/>
              </a:path>
              <a:path w="2985770" h="831214">
                <a:moveTo>
                  <a:pt x="1819643" y="502920"/>
                </a:moveTo>
                <a:lnTo>
                  <a:pt x="1799831" y="496824"/>
                </a:lnTo>
                <a:lnTo>
                  <a:pt x="1798307" y="502920"/>
                </a:lnTo>
                <a:lnTo>
                  <a:pt x="1818119" y="507492"/>
                </a:lnTo>
                <a:lnTo>
                  <a:pt x="1819643" y="502920"/>
                </a:lnTo>
                <a:close/>
              </a:path>
              <a:path w="2985770" h="831214">
                <a:moveTo>
                  <a:pt x="1854695" y="512064"/>
                </a:moveTo>
                <a:lnTo>
                  <a:pt x="1834883" y="507492"/>
                </a:lnTo>
                <a:lnTo>
                  <a:pt x="1833359" y="512064"/>
                </a:lnTo>
                <a:lnTo>
                  <a:pt x="1853171" y="518160"/>
                </a:lnTo>
                <a:lnTo>
                  <a:pt x="1854695" y="512064"/>
                </a:lnTo>
                <a:close/>
              </a:path>
              <a:path w="2985770" h="831214">
                <a:moveTo>
                  <a:pt x="1889747" y="522732"/>
                </a:moveTo>
                <a:lnTo>
                  <a:pt x="1869935" y="516636"/>
                </a:lnTo>
                <a:lnTo>
                  <a:pt x="1868411" y="521208"/>
                </a:lnTo>
                <a:lnTo>
                  <a:pt x="1888223" y="527304"/>
                </a:lnTo>
                <a:lnTo>
                  <a:pt x="1889747" y="522732"/>
                </a:lnTo>
                <a:close/>
              </a:path>
              <a:path w="2985770" h="831214">
                <a:moveTo>
                  <a:pt x="1924799" y="531876"/>
                </a:moveTo>
                <a:lnTo>
                  <a:pt x="1904987" y="527304"/>
                </a:lnTo>
                <a:lnTo>
                  <a:pt x="1903463" y="531876"/>
                </a:lnTo>
                <a:lnTo>
                  <a:pt x="1923275" y="537972"/>
                </a:lnTo>
                <a:lnTo>
                  <a:pt x="1924799" y="531876"/>
                </a:lnTo>
                <a:close/>
              </a:path>
              <a:path w="2985770" h="831214">
                <a:moveTo>
                  <a:pt x="1961375" y="542544"/>
                </a:moveTo>
                <a:lnTo>
                  <a:pt x="1940039" y="536448"/>
                </a:lnTo>
                <a:lnTo>
                  <a:pt x="1938515" y="541020"/>
                </a:lnTo>
                <a:lnTo>
                  <a:pt x="1959851" y="547116"/>
                </a:lnTo>
                <a:lnTo>
                  <a:pt x="1961375" y="542544"/>
                </a:lnTo>
                <a:close/>
              </a:path>
              <a:path w="2985770" h="831214">
                <a:moveTo>
                  <a:pt x="1996427" y="551688"/>
                </a:moveTo>
                <a:lnTo>
                  <a:pt x="1975091" y="545592"/>
                </a:lnTo>
                <a:lnTo>
                  <a:pt x="1975091" y="551688"/>
                </a:lnTo>
                <a:lnTo>
                  <a:pt x="1994903" y="556260"/>
                </a:lnTo>
                <a:lnTo>
                  <a:pt x="1996427" y="551688"/>
                </a:lnTo>
                <a:close/>
              </a:path>
              <a:path w="2985770" h="831214">
                <a:moveTo>
                  <a:pt x="2031479" y="560832"/>
                </a:moveTo>
                <a:lnTo>
                  <a:pt x="2011667" y="556260"/>
                </a:lnTo>
                <a:lnTo>
                  <a:pt x="2010143" y="560832"/>
                </a:lnTo>
                <a:lnTo>
                  <a:pt x="2029955" y="566928"/>
                </a:lnTo>
                <a:lnTo>
                  <a:pt x="2031479" y="560832"/>
                </a:lnTo>
                <a:close/>
              </a:path>
              <a:path w="2985770" h="831214">
                <a:moveTo>
                  <a:pt x="2066531" y="571500"/>
                </a:moveTo>
                <a:lnTo>
                  <a:pt x="2046719" y="565404"/>
                </a:lnTo>
                <a:lnTo>
                  <a:pt x="2045195" y="571500"/>
                </a:lnTo>
                <a:lnTo>
                  <a:pt x="2065007" y="576072"/>
                </a:lnTo>
                <a:lnTo>
                  <a:pt x="2066531" y="571500"/>
                </a:lnTo>
                <a:close/>
              </a:path>
              <a:path w="2985770" h="831214">
                <a:moveTo>
                  <a:pt x="2101583" y="580644"/>
                </a:moveTo>
                <a:lnTo>
                  <a:pt x="2081771" y="576072"/>
                </a:lnTo>
                <a:lnTo>
                  <a:pt x="2080247" y="580644"/>
                </a:lnTo>
                <a:lnTo>
                  <a:pt x="2100059" y="586740"/>
                </a:lnTo>
                <a:lnTo>
                  <a:pt x="2101583" y="580644"/>
                </a:lnTo>
                <a:close/>
              </a:path>
              <a:path w="2985770" h="831214">
                <a:moveTo>
                  <a:pt x="2136635" y="591312"/>
                </a:moveTo>
                <a:lnTo>
                  <a:pt x="2116823" y="585216"/>
                </a:lnTo>
                <a:lnTo>
                  <a:pt x="2115299" y="589788"/>
                </a:lnTo>
                <a:lnTo>
                  <a:pt x="2136635" y="595884"/>
                </a:lnTo>
                <a:lnTo>
                  <a:pt x="2136635" y="591312"/>
                </a:lnTo>
                <a:close/>
              </a:path>
              <a:path w="2985770" h="831214">
                <a:moveTo>
                  <a:pt x="2173211" y="600456"/>
                </a:moveTo>
                <a:lnTo>
                  <a:pt x="2151875" y="594360"/>
                </a:lnTo>
                <a:lnTo>
                  <a:pt x="2151875" y="600456"/>
                </a:lnTo>
                <a:lnTo>
                  <a:pt x="2171687" y="605028"/>
                </a:lnTo>
                <a:lnTo>
                  <a:pt x="2173211" y="600456"/>
                </a:lnTo>
                <a:close/>
              </a:path>
              <a:path w="2985770" h="831214">
                <a:moveTo>
                  <a:pt x="2208263" y="609600"/>
                </a:moveTo>
                <a:lnTo>
                  <a:pt x="2188451" y="605028"/>
                </a:lnTo>
                <a:lnTo>
                  <a:pt x="2186927" y="609600"/>
                </a:lnTo>
                <a:lnTo>
                  <a:pt x="2206739" y="615696"/>
                </a:lnTo>
                <a:lnTo>
                  <a:pt x="2208263" y="609600"/>
                </a:lnTo>
                <a:close/>
              </a:path>
              <a:path w="2985770" h="831214">
                <a:moveTo>
                  <a:pt x="2243315" y="620268"/>
                </a:moveTo>
                <a:lnTo>
                  <a:pt x="2223503" y="614172"/>
                </a:lnTo>
                <a:lnTo>
                  <a:pt x="2221979" y="620268"/>
                </a:lnTo>
                <a:lnTo>
                  <a:pt x="2241791" y="624840"/>
                </a:lnTo>
                <a:lnTo>
                  <a:pt x="2243315" y="620268"/>
                </a:lnTo>
                <a:close/>
              </a:path>
              <a:path w="2985770" h="831214">
                <a:moveTo>
                  <a:pt x="2278367" y="629412"/>
                </a:moveTo>
                <a:lnTo>
                  <a:pt x="2258555" y="624840"/>
                </a:lnTo>
                <a:lnTo>
                  <a:pt x="2257031" y="629412"/>
                </a:lnTo>
                <a:lnTo>
                  <a:pt x="2276843" y="635508"/>
                </a:lnTo>
                <a:lnTo>
                  <a:pt x="2278367" y="629412"/>
                </a:lnTo>
                <a:close/>
              </a:path>
              <a:path w="2985770" h="831214">
                <a:moveTo>
                  <a:pt x="2313432" y="640092"/>
                </a:moveTo>
                <a:lnTo>
                  <a:pt x="2293620" y="633996"/>
                </a:lnTo>
                <a:lnTo>
                  <a:pt x="2292096" y="638568"/>
                </a:lnTo>
                <a:lnTo>
                  <a:pt x="2313432" y="644664"/>
                </a:lnTo>
                <a:lnTo>
                  <a:pt x="2313432" y="640092"/>
                </a:lnTo>
                <a:close/>
              </a:path>
              <a:path w="2985770" h="831214">
                <a:moveTo>
                  <a:pt x="2350008" y="649236"/>
                </a:moveTo>
                <a:lnTo>
                  <a:pt x="2328672" y="643140"/>
                </a:lnTo>
                <a:lnTo>
                  <a:pt x="2327148" y="649236"/>
                </a:lnTo>
                <a:lnTo>
                  <a:pt x="2348484" y="653808"/>
                </a:lnTo>
                <a:lnTo>
                  <a:pt x="2350008" y="649236"/>
                </a:lnTo>
                <a:close/>
              </a:path>
              <a:path w="2985770" h="831214">
                <a:moveTo>
                  <a:pt x="2385060" y="659904"/>
                </a:moveTo>
                <a:lnTo>
                  <a:pt x="2365248" y="653808"/>
                </a:lnTo>
                <a:lnTo>
                  <a:pt x="2363724" y="658380"/>
                </a:lnTo>
                <a:lnTo>
                  <a:pt x="2383536" y="664476"/>
                </a:lnTo>
                <a:lnTo>
                  <a:pt x="2385060" y="659904"/>
                </a:lnTo>
                <a:close/>
              </a:path>
              <a:path w="2985770" h="831214">
                <a:moveTo>
                  <a:pt x="2420112" y="669048"/>
                </a:moveTo>
                <a:lnTo>
                  <a:pt x="2400300" y="662952"/>
                </a:lnTo>
                <a:lnTo>
                  <a:pt x="2398776" y="669048"/>
                </a:lnTo>
                <a:lnTo>
                  <a:pt x="2418588" y="673620"/>
                </a:lnTo>
                <a:lnTo>
                  <a:pt x="2420112" y="669048"/>
                </a:lnTo>
                <a:close/>
              </a:path>
              <a:path w="2985770" h="831214">
                <a:moveTo>
                  <a:pt x="2455164" y="678192"/>
                </a:moveTo>
                <a:lnTo>
                  <a:pt x="2435352" y="673620"/>
                </a:lnTo>
                <a:lnTo>
                  <a:pt x="2433828" y="678192"/>
                </a:lnTo>
                <a:lnTo>
                  <a:pt x="2453640" y="684288"/>
                </a:lnTo>
                <a:lnTo>
                  <a:pt x="2455164" y="678192"/>
                </a:lnTo>
                <a:close/>
              </a:path>
              <a:path w="2985770" h="831214">
                <a:moveTo>
                  <a:pt x="2490216" y="688860"/>
                </a:moveTo>
                <a:lnTo>
                  <a:pt x="2470404" y="682764"/>
                </a:lnTo>
                <a:lnTo>
                  <a:pt x="2468880" y="687336"/>
                </a:lnTo>
                <a:lnTo>
                  <a:pt x="2490216" y="693432"/>
                </a:lnTo>
                <a:lnTo>
                  <a:pt x="2490216" y="688860"/>
                </a:lnTo>
                <a:close/>
              </a:path>
              <a:path w="2985770" h="831214">
                <a:moveTo>
                  <a:pt x="2526792" y="698004"/>
                </a:moveTo>
                <a:lnTo>
                  <a:pt x="2505456" y="691908"/>
                </a:lnTo>
                <a:lnTo>
                  <a:pt x="2503932" y="698004"/>
                </a:lnTo>
                <a:lnTo>
                  <a:pt x="2525268" y="702576"/>
                </a:lnTo>
                <a:lnTo>
                  <a:pt x="2526792" y="698004"/>
                </a:lnTo>
                <a:close/>
              </a:path>
              <a:path w="2985770" h="831214">
                <a:moveTo>
                  <a:pt x="2561844" y="708672"/>
                </a:moveTo>
                <a:lnTo>
                  <a:pt x="2542032" y="702576"/>
                </a:lnTo>
                <a:lnTo>
                  <a:pt x="2540508" y="707148"/>
                </a:lnTo>
                <a:lnTo>
                  <a:pt x="2560320" y="713244"/>
                </a:lnTo>
                <a:lnTo>
                  <a:pt x="2561844" y="708672"/>
                </a:lnTo>
                <a:close/>
              </a:path>
              <a:path w="2985770" h="831214">
                <a:moveTo>
                  <a:pt x="2596896" y="717816"/>
                </a:moveTo>
                <a:lnTo>
                  <a:pt x="2577084" y="711720"/>
                </a:lnTo>
                <a:lnTo>
                  <a:pt x="2575560" y="717816"/>
                </a:lnTo>
                <a:lnTo>
                  <a:pt x="2595372" y="722388"/>
                </a:lnTo>
                <a:lnTo>
                  <a:pt x="2596896" y="717816"/>
                </a:lnTo>
                <a:close/>
              </a:path>
              <a:path w="2985770" h="831214">
                <a:moveTo>
                  <a:pt x="2631948" y="726960"/>
                </a:moveTo>
                <a:lnTo>
                  <a:pt x="2612136" y="722388"/>
                </a:lnTo>
                <a:lnTo>
                  <a:pt x="2610612" y="726960"/>
                </a:lnTo>
                <a:lnTo>
                  <a:pt x="2630424" y="733056"/>
                </a:lnTo>
                <a:lnTo>
                  <a:pt x="2631948" y="726960"/>
                </a:lnTo>
                <a:close/>
              </a:path>
              <a:path w="2985770" h="831214">
                <a:moveTo>
                  <a:pt x="2667000" y="737628"/>
                </a:moveTo>
                <a:lnTo>
                  <a:pt x="2647188" y="731532"/>
                </a:lnTo>
                <a:lnTo>
                  <a:pt x="2645664" y="736104"/>
                </a:lnTo>
                <a:lnTo>
                  <a:pt x="2665476" y="742200"/>
                </a:lnTo>
                <a:lnTo>
                  <a:pt x="2667000" y="737628"/>
                </a:lnTo>
                <a:close/>
              </a:path>
              <a:path w="2985770" h="831214">
                <a:moveTo>
                  <a:pt x="2703576" y="746772"/>
                </a:moveTo>
                <a:lnTo>
                  <a:pt x="2682240" y="742200"/>
                </a:lnTo>
                <a:lnTo>
                  <a:pt x="2680716" y="746772"/>
                </a:lnTo>
                <a:lnTo>
                  <a:pt x="2702052" y="752868"/>
                </a:lnTo>
                <a:lnTo>
                  <a:pt x="2703576" y="746772"/>
                </a:lnTo>
                <a:close/>
              </a:path>
              <a:path w="2985770" h="831214">
                <a:moveTo>
                  <a:pt x="2738628" y="757440"/>
                </a:moveTo>
                <a:lnTo>
                  <a:pt x="2718816" y="751344"/>
                </a:lnTo>
                <a:lnTo>
                  <a:pt x="2717292" y="755916"/>
                </a:lnTo>
                <a:lnTo>
                  <a:pt x="2737104" y="762012"/>
                </a:lnTo>
                <a:lnTo>
                  <a:pt x="2738628" y="757440"/>
                </a:lnTo>
                <a:close/>
              </a:path>
              <a:path w="2985770" h="831214">
                <a:moveTo>
                  <a:pt x="2773680" y="766584"/>
                </a:moveTo>
                <a:lnTo>
                  <a:pt x="2753868" y="760488"/>
                </a:lnTo>
                <a:lnTo>
                  <a:pt x="2752344" y="766584"/>
                </a:lnTo>
                <a:lnTo>
                  <a:pt x="2772156" y="771156"/>
                </a:lnTo>
                <a:lnTo>
                  <a:pt x="2773680" y="766584"/>
                </a:lnTo>
                <a:close/>
              </a:path>
              <a:path w="2985770" h="831214">
                <a:moveTo>
                  <a:pt x="2808732" y="775728"/>
                </a:moveTo>
                <a:lnTo>
                  <a:pt x="2788920" y="771156"/>
                </a:lnTo>
                <a:lnTo>
                  <a:pt x="2787396" y="775728"/>
                </a:lnTo>
                <a:lnTo>
                  <a:pt x="2807208" y="781824"/>
                </a:lnTo>
                <a:lnTo>
                  <a:pt x="2808732" y="775728"/>
                </a:lnTo>
                <a:close/>
              </a:path>
              <a:path w="2985770" h="831214">
                <a:moveTo>
                  <a:pt x="2843784" y="786396"/>
                </a:moveTo>
                <a:lnTo>
                  <a:pt x="2823972" y="780300"/>
                </a:lnTo>
                <a:lnTo>
                  <a:pt x="2822448" y="784872"/>
                </a:lnTo>
                <a:lnTo>
                  <a:pt x="2842260" y="790968"/>
                </a:lnTo>
                <a:lnTo>
                  <a:pt x="2843784" y="786396"/>
                </a:lnTo>
                <a:close/>
              </a:path>
              <a:path w="2985770" h="831214">
                <a:moveTo>
                  <a:pt x="2880360" y="795540"/>
                </a:moveTo>
                <a:lnTo>
                  <a:pt x="2859024" y="790968"/>
                </a:lnTo>
                <a:lnTo>
                  <a:pt x="2857500" y="795540"/>
                </a:lnTo>
                <a:lnTo>
                  <a:pt x="2878836" y="801636"/>
                </a:lnTo>
                <a:lnTo>
                  <a:pt x="2880360" y="795540"/>
                </a:lnTo>
                <a:close/>
              </a:path>
              <a:path w="2985770" h="831214">
                <a:moveTo>
                  <a:pt x="2915412" y="806208"/>
                </a:moveTo>
                <a:lnTo>
                  <a:pt x="2895600" y="800112"/>
                </a:lnTo>
                <a:lnTo>
                  <a:pt x="2894076" y="804684"/>
                </a:lnTo>
                <a:lnTo>
                  <a:pt x="2913888" y="810780"/>
                </a:lnTo>
                <a:lnTo>
                  <a:pt x="2915412" y="806208"/>
                </a:lnTo>
                <a:close/>
              </a:path>
              <a:path w="2985770" h="831214">
                <a:moveTo>
                  <a:pt x="2950464" y="815352"/>
                </a:moveTo>
                <a:lnTo>
                  <a:pt x="2930652" y="809256"/>
                </a:lnTo>
                <a:lnTo>
                  <a:pt x="2929128" y="815352"/>
                </a:lnTo>
                <a:lnTo>
                  <a:pt x="2948940" y="819924"/>
                </a:lnTo>
                <a:lnTo>
                  <a:pt x="2950464" y="815352"/>
                </a:lnTo>
                <a:close/>
              </a:path>
              <a:path w="2985770" h="831214">
                <a:moveTo>
                  <a:pt x="2985516" y="824496"/>
                </a:moveTo>
                <a:lnTo>
                  <a:pt x="2965704" y="819924"/>
                </a:lnTo>
                <a:lnTo>
                  <a:pt x="2964180" y="824496"/>
                </a:lnTo>
                <a:lnTo>
                  <a:pt x="2983992" y="830592"/>
                </a:lnTo>
                <a:lnTo>
                  <a:pt x="2985516" y="824496"/>
                </a:lnTo>
                <a:close/>
              </a:path>
            </a:pathLst>
          </a:custGeom>
          <a:solidFill>
            <a:srgbClr val="3459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080504" y="2104643"/>
            <a:ext cx="1327785" cy="5080"/>
          </a:xfrm>
          <a:custGeom>
            <a:avLst/>
            <a:gdLst/>
            <a:ahLst/>
            <a:cxnLst/>
            <a:rect l="l" t="t" r="r" b="b"/>
            <a:pathLst>
              <a:path w="1327784" h="5080">
                <a:moveTo>
                  <a:pt x="1327403" y="4571"/>
                </a:moveTo>
                <a:lnTo>
                  <a:pt x="0" y="4571"/>
                </a:lnTo>
                <a:lnTo>
                  <a:pt x="0" y="0"/>
                </a:lnTo>
                <a:lnTo>
                  <a:pt x="1327403" y="0"/>
                </a:lnTo>
                <a:lnTo>
                  <a:pt x="1327403" y="4571"/>
                </a:lnTo>
                <a:close/>
              </a:path>
            </a:pathLst>
          </a:custGeom>
          <a:solidFill>
            <a:srgbClr val="6083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080504" y="2109215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7"/>
                </a:lnTo>
                <a:lnTo>
                  <a:pt x="0" y="3047"/>
                </a:lnTo>
                <a:lnTo>
                  <a:pt x="0" y="0"/>
                </a:lnTo>
                <a:close/>
              </a:path>
            </a:pathLst>
          </a:custGeom>
          <a:solidFill>
            <a:srgbClr val="5E83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080504" y="2112263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8"/>
                </a:lnTo>
                <a:lnTo>
                  <a:pt x="0" y="3048"/>
                </a:lnTo>
                <a:lnTo>
                  <a:pt x="0" y="0"/>
                </a:lnTo>
                <a:close/>
              </a:path>
            </a:pathLst>
          </a:custGeom>
          <a:solidFill>
            <a:srgbClr val="5E82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080504" y="2115311"/>
            <a:ext cx="1327785" cy="10795"/>
          </a:xfrm>
          <a:custGeom>
            <a:avLst/>
            <a:gdLst/>
            <a:ahLst/>
            <a:cxnLst/>
            <a:rect l="l" t="t" r="r" b="b"/>
            <a:pathLst>
              <a:path w="1327784" h="10794">
                <a:moveTo>
                  <a:pt x="1327404" y="0"/>
                </a:moveTo>
                <a:lnTo>
                  <a:pt x="0" y="0"/>
                </a:lnTo>
                <a:lnTo>
                  <a:pt x="0" y="6096"/>
                </a:lnTo>
                <a:lnTo>
                  <a:pt x="0" y="10668"/>
                </a:lnTo>
                <a:lnTo>
                  <a:pt x="1327404" y="10668"/>
                </a:lnTo>
                <a:lnTo>
                  <a:pt x="1327404" y="6096"/>
                </a:lnTo>
                <a:lnTo>
                  <a:pt x="1327404" y="0"/>
                </a:lnTo>
                <a:close/>
              </a:path>
            </a:pathLst>
          </a:custGeom>
          <a:solidFill>
            <a:srgbClr val="5D82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080504" y="2125979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8"/>
                </a:lnTo>
                <a:lnTo>
                  <a:pt x="0" y="3048"/>
                </a:lnTo>
                <a:lnTo>
                  <a:pt x="0" y="0"/>
                </a:lnTo>
                <a:close/>
              </a:path>
            </a:pathLst>
          </a:custGeom>
          <a:solidFill>
            <a:srgbClr val="5D80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080504" y="2129027"/>
            <a:ext cx="1327785" cy="12700"/>
          </a:xfrm>
          <a:custGeom>
            <a:avLst/>
            <a:gdLst/>
            <a:ahLst/>
            <a:cxnLst/>
            <a:rect l="l" t="t" r="r" b="b"/>
            <a:pathLst>
              <a:path w="1327784" h="12700">
                <a:moveTo>
                  <a:pt x="1327404" y="0"/>
                </a:moveTo>
                <a:lnTo>
                  <a:pt x="0" y="0"/>
                </a:lnTo>
                <a:lnTo>
                  <a:pt x="0" y="6096"/>
                </a:lnTo>
                <a:lnTo>
                  <a:pt x="0" y="7620"/>
                </a:lnTo>
                <a:lnTo>
                  <a:pt x="0" y="12192"/>
                </a:lnTo>
                <a:lnTo>
                  <a:pt x="1327404" y="12192"/>
                </a:lnTo>
                <a:lnTo>
                  <a:pt x="1327404" y="7620"/>
                </a:lnTo>
                <a:lnTo>
                  <a:pt x="1327404" y="6096"/>
                </a:lnTo>
                <a:lnTo>
                  <a:pt x="1327404" y="0"/>
                </a:lnTo>
                <a:close/>
              </a:path>
            </a:pathLst>
          </a:custGeom>
          <a:solidFill>
            <a:srgbClr val="5B80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080504" y="2141219"/>
            <a:ext cx="1327785" cy="5080"/>
          </a:xfrm>
          <a:custGeom>
            <a:avLst/>
            <a:gdLst/>
            <a:ahLst/>
            <a:cxnLst/>
            <a:rect l="l" t="t" r="r" b="b"/>
            <a:pathLst>
              <a:path w="1327784" h="5080">
                <a:moveTo>
                  <a:pt x="0" y="0"/>
                </a:moveTo>
                <a:lnTo>
                  <a:pt x="1327403" y="0"/>
                </a:lnTo>
                <a:lnTo>
                  <a:pt x="1327403" y="4571"/>
                </a:lnTo>
                <a:lnTo>
                  <a:pt x="0" y="4571"/>
                </a:lnTo>
                <a:lnTo>
                  <a:pt x="0" y="0"/>
                </a:lnTo>
                <a:close/>
              </a:path>
            </a:pathLst>
          </a:custGeom>
          <a:solidFill>
            <a:srgbClr val="5980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080504" y="2145791"/>
            <a:ext cx="1327785" cy="9525"/>
          </a:xfrm>
          <a:custGeom>
            <a:avLst/>
            <a:gdLst/>
            <a:ahLst/>
            <a:cxnLst/>
            <a:rect l="l" t="t" r="r" b="b"/>
            <a:pathLst>
              <a:path w="1327784" h="9525">
                <a:moveTo>
                  <a:pt x="1327404" y="0"/>
                </a:moveTo>
                <a:lnTo>
                  <a:pt x="0" y="0"/>
                </a:lnTo>
                <a:lnTo>
                  <a:pt x="0" y="3048"/>
                </a:lnTo>
                <a:lnTo>
                  <a:pt x="0" y="7620"/>
                </a:lnTo>
                <a:lnTo>
                  <a:pt x="0" y="9144"/>
                </a:lnTo>
                <a:lnTo>
                  <a:pt x="1327404" y="9144"/>
                </a:lnTo>
                <a:lnTo>
                  <a:pt x="1327404" y="7620"/>
                </a:lnTo>
                <a:lnTo>
                  <a:pt x="1327404" y="3048"/>
                </a:lnTo>
                <a:lnTo>
                  <a:pt x="1327404" y="0"/>
                </a:lnTo>
                <a:close/>
              </a:path>
            </a:pathLst>
          </a:custGeom>
          <a:solidFill>
            <a:srgbClr val="597E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7080504" y="2154935"/>
            <a:ext cx="1327785" cy="6350"/>
          </a:xfrm>
          <a:custGeom>
            <a:avLst/>
            <a:gdLst/>
            <a:ahLst/>
            <a:cxnLst/>
            <a:rect l="l" t="t" r="r" b="b"/>
            <a:pathLst>
              <a:path w="1327784" h="6350">
                <a:moveTo>
                  <a:pt x="0" y="0"/>
                </a:moveTo>
                <a:lnTo>
                  <a:pt x="1327403" y="0"/>
                </a:lnTo>
                <a:lnTo>
                  <a:pt x="1327403" y="6096"/>
                </a:lnTo>
                <a:lnTo>
                  <a:pt x="0" y="6096"/>
                </a:lnTo>
                <a:lnTo>
                  <a:pt x="0" y="0"/>
                </a:lnTo>
                <a:close/>
              </a:path>
            </a:pathLst>
          </a:custGeom>
          <a:solidFill>
            <a:srgbClr val="577E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7080504" y="2161031"/>
            <a:ext cx="1327785" cy="5080"/>
          </a:xfrm>
          <a:custGeom>
            <a:avLst/>
            <a:gdLst/>
            <a:ahLst/>
            <a:cxnLst/>
            <a:rect l="l" t="t" r="r" b="b"/>
            <a:pathLst>
              <a:path w="1327784" h="5080">
                <a:moveTo>
                  <a:pt x="0" y="0"/>
                </a:moveTo>
                <a:lnTo>
                  <a:pt x="1327403" y="0"/>
                </a:lnTo>
                <a:lnTo>
                  <a:pt x="1327403" y="4571"/>
                </a:lnTo>
                <a:lnTo>
                  <a:pt x="0" y="4571"/>
                </a:lnTo>
                <a:lnTo>
                  <a:pt x="0" y="0"/>
                </a:lnTo>
                <a:close/>
              </a:path>
            </a:pathLst>
          </a:custGeom>
          <a:solidFill>
            <a:srgbClr val="567E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7080504" y="2165603"/>
            <a:ext cx="1327785" cy="6350"/>
          </a:xfrm>
          <a:custGeom>
            <a:avLst/>
            <a:gdLst/>
            <a:ahLst/>
            <a:cxnLst/>
            <a:rect l="l" t="t" r="r" b="b"/>
            <a:pathLst>
              <a:path w="1327784" h="6350">
                <a:moveTo>
                  <a:pt x="1327404" y="0"/>
                </a:moveTo>
                <a:lnTo>
                  <a:pt x="0" y="0"/>
                </a:lnTo>
                <a:lnTo>
                  <a:pt x="0" y="1524"/>
                </a:lnTo>
                <a:lnTo>
                  <a:pt x="0" y="6096"/>
                </a:lnTo>
                <a:lnTo>
                  <a:pt x="1327404" y="6096"/>
                </a:lnTo>
                <a:lnTo>
                  <a:pt x="1327404" y="1524"/>
                </a:lnTo>
                <a:lnTo>
                  <a:pt x="1327404" y="0"/>
                </a:lnTo>
                <a:close/>
              </a:path>
            </a:pathLst>
          </a:custGeom>
          <a:solidFill>
            <a:srgbClr val="567C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7080504" y="2171699"/>
            <a:ext cx="1327785" cy="10795"/>
          </a:xfrm>
          <a:custGeom>
            <a:avLst/>
            <a:gdLst/>
            <a:ahLst/>
            <a:cxnLst/>
            <a:rect l="l" t="t" r="r" b="b"/>
            <a:pathLst>
              <a:path w="1327784" h="10794">
                <a:moveTo>
                  <a:pt x="1327404" y="0"/>
                </a:moveTo>
                <a:lnTo>
                  <a:pt x="0" y="0"/>
                </a:lnTo>
                <a:lnTo>
                  <a:pt x="0" y="6096"/>
                </a:lnTo>
                <a:lnTo>
                  <a:pt x="0" y="10668"/>
                </a:lnTo>
                <a:lnTo>
                  <a:pt x="1327404" y="10668"/>
                </a:lnTo>
                <a:lnTo>
                  <a:pt x="1327404" y="6096"/>
                </a:lnTo>
                <a:lnTo>
                  <a:pt x="1327404" y="0"/>
                </a:lnTo>
                <a:close/>
              </a:path>
            </a:pathLst>
          </a:custGeom>
          <a:solidFill>
            <a:srgbClr val="547C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7080504" y="2182367"/>
            <a:ext cx="1327785" cy="9525"/>
          </a:xfrm>
          <a:custGeom>
            <a:avLst/>
            <a:gdLst/>
            <a:ahLst/>
            <a:cxnLst/>
            <a:rect l="l" t="t" r="r" b="b"/>
            <a:pathLst>
              <a:path w="1327784" h="9525">
                <a:moveTo>
                  <a:pt x="1327404" y="0"/>
                </a:moveTo>
                <a:lnTo>
                  <a:pt x="0" y="0"/>
                </a:lnTo>
                <a:lnTo>
                  <a:pt x="0" y="6096"/>
                </a:lnTo>
                <a:lnTo>
                  <a:pt x="0" y="9144"/>
                </a:lnTo>
                <a:lnTo>
                  <a:pt x="1327404" y="9144"/>
                </a:lnTo>
                <a:lnTo>
                  <a:pt x="1327404" y="6096"/>
                </a:lnTo>
                <a:lnTo>
                  <a:pt x="1327404" y="0"/>
                </a:lnTo>
                <a:close/>
              </a:path>
            </a:pathLst>
          </a:custGeom>
          <a:solidFill>
            <a:srgbClr val="527C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7080504" y="2191511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7"/>
                </a:lnTo>
                <a:lnTo>
                  <a:pt x="0" y="3047"/>
                </a:lnTo>
                <a:lnTo>
                  <a:pt x="0" y="0"/>
                </a:lnTo>
                <a:close/>
              </a:path>
            </a:pathLst>
          </a:custGeom>
          <a:solidFill>
            <a:srgbClr val="527B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7080504" y="2194559"/>
            <a:ext cx="1327785" cy="10795"/>
          </a:xfrm>
          <a:custGeom>
            <a:avLst/>
            <a:gdLst/>
            <a:ahLst/>
            <a:cxnLst/>
            <a:rect l="l" t="t" r="r" b="b"/>
            <a:pathLst>
              <a:path w="1327784" h="10794">
                <a:moveTo>
                  <a:pt x="1327404" y="0"/>
                </a:moveTo>
                <a:lnTo>
                  <a:pt x="0" y="0"/>
                </a:lnTo>
                <a:lnTo>
                  <a:pt x="0" y="7620"/>
                </a:lnTo>
                <a:lnTo>
                  <a:pt x="0" y="10668"/>
                </a:lnTo>
                <a:lnTo>
                  <a:pt x="1327404" y="10668"/>
                </a:lnTo>
                <a:lnTo>
                  <a:pt x="1327404" y="7620"/>
                </a:lnTo>
                <a:lnTo>
                  <a:pt x="1327404" y="0"/>
                </a:lnTo>
                <a:close/>
              </a:path>
            </a:pathLst>
          </a:custGeom>
          <a:solidFill>
            <a:srgbClr val="507B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7080504" y="2205227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7"/>
                </a:lnTo>
                <a:lnTo>
                  <a:pt x="0" y="3047"/>
                </a:lnTo>
                <a:lnTo>
                  <a:pt x="0" y="0"/>
                </a:lnTo>
                <a:close/>
              </a:path>
            </a:pathLst>
          </a:custGeom>
          <a:solidFill>
            <a:srgbClr val="5079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7080504" y="2208275"/>
            <a:ext cx="1327785" cy="6350"/>
          </a:xfrm>
          <a:custGeom>
            <a:avLst/>
            <a:gdLst/>
            <a:ahLst/>
            <a:cxnLst/>
            <a:rect l="l" t="t" r="r" b="b"/>
            <a:pathLst>
              <a:path w="1327784" h="6350">
                <a:moveTo>
                  <a:pt x="0" y="0"/>
                </a:moveTo>
                <a:lnTo>
                  <a:pt x="1327403" y="0"/>
                </a:lnTo>
                <a:lnTo>
                  <a:pt x="1327403" y="6096"/>
                </a:lnTo>
                <a:lnTo>
                  <a:pt x="0" y="6096"/>
                </a:lnTo>
                <a:lnTo>
                  <a:pt x="0" y="0"/>
                </a:lnTo>
                <a:close/>
              </a:path>
            </a:pathLst>
          </a:custGeom>
          <a:solidFill>
            <a:srgbClr val="4F79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7080504" y="2214371"/>
            <a:ext cx="1327785" cy="10795"/>
          </a:xfrm>
          <a:custGeom>
            <a:avLst/>
            <a:gdLst/>
            <a:ahLst/>
            <a:cxnLst/>
            <a:rect l="l" t="t" r="r" b="b"/>
            <a:pathLst>
              <a:path w="1327784" h="10794">
                <a:moveTo>
                  <a:pt x="1327404" y="0"/>
                </a:moveTo>
                <a:lnTo>
                  <a:pt x="0" y="0"/>
                </a:lnTo>
                <a:lnTo>
                  <a:pt x="0" y="1524"/>
                </a:lnTo>
                <a:lnTo>
                  <a:pt x="0" y="7620"/>
                </a:lnTo>
                <a:lnTo>
                  <a:pt x="0" y="10668"/>
                </a:lnTo>
                <a:lnTo>
                  <a:pt x="1327404" y="10668"/>
                </a:lnTo>
                <a:lnTo>
                  <a:pt x="1327404" y="7620"/>
                </a:lnTo>
                <a:lnTo>
                  <a:pt x="1327404" y="1524"/>
                </a:lnTo>
                <a:lnTo>
                  <a:pt x="1327404" y="0"/>
                </a:lnTo>
                <a:close/>
              </a:path>
            </a:pathLst>
          </a:custGeom>
          <a:solidFill>
            <a:srgbClr val="4D79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7080504" y="2225039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7"/>
                </a:lnTo>
                <a:lnTo>
                  <a:pt x="0" y="3047"/>
                </a:lnTo>
                <a:lnTo>
                  <a:pt x="0" y="0"/>
                </a:lnTo>
                <a:close/>
              </a:path>
            </a:pathLst>
          </a:custGeom>
          <a:solidFill>
            <a:srgbClr val="4D77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7080504" y="2228087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1327404" y="0"/>
                </a:moveTo>
                <a:lnTo>
                  <a:pt x="0" y="0"/>
                </a:lnTo>
                <a:lnTo>
                  <a:pt x="0" y="6096"/>
                </a:lnTo>
                <a:lnTo>
                  <a:pt x="0" y="13716"/>
                </a:lnTo>
                <a:lnTo>
                  <a:pt x="1327404" y="13716"/>
                </a:lnTo>
                <a:lnTo>
                  <a:pt x="1327404" y="6096"/>
                </a:lnTo>
                <a:lnTo>
                  <a:pt x="1327404" y="0"/>
                </a:lnTo>
                <a:close/>
              </a:path>
            </a:pathLst>
          </a:custGeom>
          <a:solidFill>
            <a:srgbClr val="4B77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7080504" y="2241803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7"/>
                </a:lnTo>
                <a:lnTo>
                  <a:pt x="0" y="3047"/>
                </a:lnTo>
                <a:lnTo>
                  <a:pt x="0" y="0"/>
                </a:lnTo>
                <a:close/>
              </a:path>
            </a:pathLst>
          </a:custGeom>
          <a:solidFill>
            <a:srgbClr val="4977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7080504" y="2244851"/>
            <a:ext cx="1327785" cy="9525"/>
          </a:xfrm>
          <a:custGeom>
            <a:avLst/>
            <a:gdLst/>
            <a:ahLst/>
            <a:cxnLst/>
            <a:rect l="l" t="t" r="r" b="b"/>
            <a:pathLst>
              <a:path w="1327784" h="9525">
                <a:moveTo>
                  <a:pt x="1327404" y="0"/>
                </a:moveTo>
                <a:lnTo>
                  <a:pt x="0" y="0"/>
                </a:lnTo>
                <a:lnTo>
                  <a:pt x="0" y="3048"/>
                </a:lnTo>
                <a:lnTo>
                  <a:pt x="0" y="9144"/>
                </a:lnTo>
                <a:lnTo>
                  <a:pt x="1327404" y="9144"/>
                </a:lnTo>
                <a:lnTo>
                  <a:pt x="1327404" y="3048"/>
                </a:lnTo>
                <a:lnTo>
                  <a:pt x="1327404" y="0"/>
                </a:lnTo>
                <a:close/>
              </a:path>
            </a:pathLst>
          </a:custGeom>
          <a:solidFill>
            <a:srgbClr val="497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7080504" y="2253995"/>
            <a:ext cx="1327785" cy="7620"/>
          </a:xfrm>
          <a:custGeom>
            <a:avLst/>
            <a:gdLst/>
            <a:ahLst/>
            <a:cxnLst/>
            <a:rect l="l" t="t" r="r" b="b"/>
            <a:pathLst>
              <a:path w="1327784" h="7619">
                <a:moveTo>
                  <a:pt x="1327404" y="0"/>
                </a:moveTo>
                <a:lnTo>
                  <a:pt x="0" y="0"/>
                </a:lnTo>
                <a:lnTo>
                  <a:pt x="0" y="4572"/>
                </a:lnTo>
                <a:lnTo>
                  <a:pt x="0" y="7620"/>
                </a:lnTo>
                <a:lnTo>
                  <a:pt x="1327404" y="7620"/>
                </a:lnTo>
                <a:lnTo>
                  <a:pt x="1327404" y="4572"/>
                </a:lnTo>
                <a:lnTo>
                  <a:pt x="1327404" y="0"/>
                </a:lnTo>
                <a:close/>
              </a:path>
            </a:pathLst>
          </a:custGeom>
          <a:solidFill>
            <a:srgbClr val="487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7080504" y="2261615"/>
            <a:ext cx="1327785" cy="7620"/>
          </a:xfrm>
          <a:custGeom>
            <a:avLst/>
            <a:gdLst/>
            <a:ahLst/>
            <a:cxnLst/>
            <a:rect l="l" t="t" r="r" b="b"/>
            <a:pathLst>
              <a:path w="1327784" h="7619">
                <a:moveTo>
                  <a:pt x="1327404" y="0"/>
                </a:moveTo>
                <a:lnTo>
                  <a:pt x="0" y="0"/>
                </a:lnTo>
                <a:lnTo>
                  <a:pt x="0" y="6096"/>
                </a:lnTo>
                <a:lnTo>
                  <a:pt x="0" y="7620"/>
                </a:lnTo>
                <a:lnTo>
                  <a:pt x="1327404" y="7620"/>
                </a:lnTo>
                <a:lnTo>
                  <a:pt x="1327404" y="6096"/>
                </a:lnTo>
                <a:lnTo>
                  <a:pt x="1327404" y="0"/>
                </a:lnTo>
                <a:close/>
              </a:path>
            </a:pathLst>
          </a:custGeom>
          <a:solidFill>
            <a:srgbClr val="4675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7080504" y="2269235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7"/>
                </a:lnTo>
                <a:lnTo>
                  <a:pt x="0" y="3047"/>
                </a:lnTo>
                <a:lnTo>
                  <a:pt x="0" y="0"/>
                </a:lnTo>
                <a:close/>
              </a:path>
            </a:pathLst>
          </a:custGeom>
          <a:solidFill>
            <a:srgbClr val="4674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7080504" y="2272283"/>
            <a:ext cx="1327785" cy="6350"/>
          </a:xfrm>
          <a:custGeom>
            <a:avLst/>
            <a:gdLst/>
            <a:ahLst/>
            <a:cxnLst/>
            <a:rect l="l" t="t" r="r" b="b"/>
            <a:pathLst>
              <a:path w="1327784" h="6350">
                <a:moveTo>
                  <a:pt x="0" y="0"/>
                </a:moveTo>
                <a:lnTo>
                  <a:pt x="1327403" y="0"/>
                </a:lnTo>
                <a:lnTo>
                  <a:pt x="1327403" y="6095"/>
                </a:lnTo>
                <a:lnTo>
                  <a:pt x="0" y="6095"/>
                </a:lnTo>
                <a:lnTo>
                  <a:pt x="0" y="0"/>
                </a:lnTo>
                <a:close/>
              </a:path>
            </a:pathLst>
          </a:custGeom>
          <a:solidFill>
            <a:srgbClr val="4474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7080504" y="2278379"/>
            <a:ext cx="1327785" cy="5080"/>
          </a:xfrm>
          <a:custGeom>
            <a:avLst/>
            <a:gdLst/>
            <a:ahLst/>
            <a:cxnLst/>
            <a:rect l="l" t="t" r="r" b="b"/>
            <a:pathLst>
              <a:path w="1327784" h="5080">
                <a:moveTo>
                  <a:pt x="0" y="0"/>
                </a:moveTo>
                <a:lnTo>
                  <a:pt x="1327403" y="0"/>
                </a:lnTo>
                <a:lnTo>
                  <a:pt x="1327403" y="4571"/>
                </a:lnTo>
                <a:lnTo>
                  <a:pt x="0" y="4571"/>
                </a:lnTo>
                <a:lnTo>
                  <a:pt x="0" y="0"/>
                </a:lnTo>
                <a:close/>
              </a:path>
            </a:pathLst>
          </a:custGeom>
          <a:solidFill>
            <a:srgbClr val="4472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7080504" y="2282951"/>
            <a:ext cx="1327785" cy="12700"/>
          </a:xfrm>
          <a:custGeom>
            <a:avLst/>
            <a:gdLst/>
            <a:ahLst/>
            <a:cxnLst/>
            <a:rect l="l" t="t" r="r" b="b"/>
            <a:pathLst>
              <a:path w="1327784" h="12700">
                <a:moveTo>
                  <a:pt x="1327404" y="0"/>
                </a:moveTo>
                <a:lnTo>
                  <a:pt x="0" y="0"/>
                </a:lnTo>
                <a:lnTo>
                  <a:pt x="0" y="3048"/>
                </a:lnTo>
                <a:lnTo>
                  <a:pt x="0" y="6096"/>
                </a:lnTo>
                <a:lnTo>
                  <a:pt x="0" y="12192"/>
                </a:lnTo>
                <a:lnTo>
                  <a:pt x="1327404" y="12192"/>
                </a:lnTo>
                <a:lnTo>
                  <a:pt x="1327404" y="6096"/>
                </a:lnTo>
                <a:lnTo>
                  <a:pt x="1327404" y="3048"/>
                </a:lnTo>
                <a:lnTo>
                  <a:pt x="1327404" y="0"/>
                </a:lnTo>
                <a:close/>
              </a:path>
            </a:pathLst>
          </a:custGeom>
          <a:solidFill>
            <a:srgbClr val="4272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7080504" y="2295143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7"/>
                </a:lnTo>
                <a:lnTo>
                  <a:pt x="0" y="3047"/>
                </a:lnTo>
                <a:lnTo>
                  <a:pt x="0" y="0"/>
                </a:lnTo>
                <a:close/>
              </a:path>
            </a:pathLst>
          </a:custGeom>
          <a:solidFill>
            <a:srgbClr val="4172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7080504" y="2298191"/>
            <a:ext cx="1327785" cy="3175"/>
          </a:xfrm>
          <a:custGeom>
            <a:avLst/>
            <a:gdLst/>
            <a:ahLst/>
            <a:cxnLst/>
            <a:rect l="l" t="t" r="r" b="b"/>
            <a:pathLst>
              <a:path w="1327784" h="3175">
                <a:moveTo>
                  <a:pt x="0" y="0"/>
                </a:moveTo>
                <a:lnTo>
                  <a:pt x="1327403" y="0"/>
                </a:lnTo>
                <a:lnTo>
                  <a:pt x="1327403" y="3048"/>
                </a:lnTo>
                <a:lnTo>
                  <a:pt x="0" y="3048"/>
                </a:lnTo>
                <a:lnTo>
                  <a:pt x="0" y="0"/>
                </a:lnTo>
                <a:close/>
              </a:path>
            </a:pathLst>
          </a:custGeom>
          <a:solidFill>
            <a:srgbClr val="4170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7080504" y="2301239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1327404" y="0"/>
                </a:moveTo>
                <a:lnTo>
                  <a:pt x="0" y="0"/>
                </a:lnTo>
                <a:lnTo>
                  <a:pt x="0" y="6096"/>
                </a:lnTo>
                <a:lnTo>
                  <a:pt x="0" y="9144"/>
                </a:lnTo>
                <a:lnTo>
                  <a:pt x="0" y="13716"/>
                </a:lnTo>
                <a:lnTo>
                  <a:pt x="1327404" y="13716"/>
                </a:lnTo>
                <a:lnTo>
                  <a:pt x="1327404" y="9144"/>
                </a:lnTo>
                <a:lnTo>
                  <a:pt x="1327404" y="6096"/>
                </a:lnTo>
                <a:lnTo>
                  <a:pt x="1327404" y="0"/>
                </a:lnTo>
                <a:close/>
              </a:path>
            </a:pathLst>
          </a:custGeom>
          <a:solidFill>
            <a:srgbClr val="3F70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7080504" y="2314955"/>
            <a:ext cx="1327785" cy="9525"/>
          </a:xfrm>
          <a:custGeom>
            <a:avLst/>
            <a:gdLst/>
            <a:ahLst/>
            <a:cxnLst/>
            <a:rect l="l" t="t" r="r" b="b"/>
            <a:pathLst>
              <a:path w="1327784" h="9525">
                <a:moveTo>
                  <a:pt x="0" y="0"/>
                </a:moveTo>
                <a:lnTo>
                  <a:pt x="1327403" y="0"/>
                </a:lnTo>
                <a:lnTo>
                  <a:pt x="1327403" y="9144"/>
                </a:lnTo>
                <a:lnTo>
                  <a:pt x="0" y="9144"/>
                </a:lnTo>
                <a:lnTo>
                  <a:pt x="0" y="0"/>
                </a:lnTo>
                <a:close/>
              </a:path>
            </a:pathLst>
          </a:custGeom>
          <a:solidFill>
            <a:srgbClr val="3D70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7080504" y="2324099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6"/>
                </a:lnTo>
                <a:lnTo>
                  <a:pt x="0" y="13716"/>
                </a:lnTo>
                <a:lnTo>
                  <a:pt x="0" y="0"/>
                </a:lnTo>
                <a:close/>
              </a:path>
            </a:pathLst>
          </a:custGeom>
          <a:solidFill>
            <a:srgbClr val="3D6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7080504" y="2337815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6"/>
                </a:lnTo>
                <a:lnTo>
                  <a:pt x="0" y="13716"/>
                </a:lnTo>
                <a:lnTo>
                  <a:pt x="0" y="0"/>
                </a:lnTo>
                <a:close/>
              </a:path>
            </a:pathLst>
          </a:custGeom>
          <a:solidFill>
            <a:srgbClr val="3B6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7080504" y="2351531"/>
            <a:ext cx="1327785" cy="12700"/>
          </a:xfrm>
          <a:custGeom>
            <a:avLst/>
            <a:gdLst/>
            <a:ahLst/>
            <a:cxnLst/>
            <a:rect l="l" t="t" r="r" b="b"/>
            <a:pathLst>
              <a:path w="1327784" h="12700">
                <a:moveTo>
                  <a:pt x="0" y="0"/>
                </a:moveTo>
                <a:lnTo>
                  <a:pt x="1327403" y="0"/>
                </a:lnTo>
                <a:lnTo>
                  <a:pt x="1327403" y="12191"/>
                </a:lnTo>
                <a:lnTo>
                  <a:pt x="0" y="12191"/>
                </a:lnTo>
                <a:lnTo>
                  <a:pt x="0" y="0"/>
                </a:lnTo>
                <a:close/>
              </a:path>
            </a:pathLst>
          </a:custGeom>
          <a:solidFill>
            <a:srgbClr val="3B6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7080504" y="2363723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6"/>
                </a:lnTo>
                <a:lnTo>
                  <a:pt x="0" y="13716"/>
                </a:lnTo>
                <a:lnTo>
                  <a:pt x="0" y="0"/>
                </a:lnTo>
                <a:close/>
              </a:path>
            </a:pathLst>
          </a:custGeom>
          <a:solidFill>
            <a:srgbClr val="3A6B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7080504" y="2377439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5"/>
                </a:lnTo>
                <a:lnTo>
                  <a:pt x="0" y="13715"/>
                </a:lnTo>
                <a:lnTo>
                  <a:pt x="0" y="0"/>
                </a:lnTo>
                <a:close/>
              </a:path>
            </a:pathLst>
          </a:custGeom>
          <a:solidFill>
            <a:srgbClr val="386B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7080504" y="2391155"/>
            <a:ext cx="1327785" cy="12700"/>
          </a:xfrm>
          <a:custGeom>
            <a:avLst/>
            <a:gdLst/>
            <a:ahLst/>
            <a:cxnLst/>
            <a:rect l="l" t="t" r="r" b="b"/>
            <a:pathLst>
              <a:path w="1327784" h="12700">
                <a:moveTo>
                  <a:pt x="0" y="0"/>
                </a:moveTo>
                <a:lnTo>
                  <a:pt x="1327403" y="0"/>
                </a:lnTo>
                <a:lnTo>
                  <a:pt x="1327403" y="12192"/>
                </a:lnTo>
                <a:lnTo>
                  <a:pt x="0" y="12192"/>
                </a:lnTo>
                <a:lnTo>
                  <a:pt x="0" y="0"/>
                </a:lnTo>
                <a:close/>
              </a:path>
            </a:pathLst>
          </a:custGeom>
          <a:solidFill>
            <a:srgbClr val="3869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7080504" y="2403347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1327404" y="0"/>
                </a:moveTo>
                <a:lnTo>
                  <a:pt x="0" y="0"/>
                </a:lnTo>
                <a:lnTo>
                  <a:pt x="0" y="7620"/>
                </a:lnTo>
                <a:lnTo>
                  <a:pt x="0" y="13716"/>
                </a:lnTo>
                <a:lnTo>
                  <a:pt x="1327404" y="13716"/>
                </a:lnTo>
                <a:lnTo>
                  <a:pt x="1327404" y="7620"/>
                </a:lnTo>
                <a:lnTo>
                  <a:pt x="1327404" y="0"/>
                </a:lnTo>
                <a:close/>
              </a:path>
            </a:pathLst>
          </a:custGeom>
          <a:solidFill>
            <a:srgbClr val="3669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7080504" y="2417063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6"/>
                </a:lnTo>
                <a:lnTo>
                  <a:pt x="0" y="13716"/>
                </a:lnTo>
                <a:lnTo>
                  <a:pt x="0" y="0"/>
                </a:lnTo>
                <a:close/>
              </a:path>
            </a:pathLst>
          </a:custGeom>
          <a:solidFill>
            <a:srgbClr val="3669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7080504" y="2430779"/>
            <a:ext cx="1327785" cy="12700"/>
          </a:xfrm>
          <a:custGeom>
            <a:avLst/>
            <a:gdLst/>
            <a:ahLst/>
            <a:cxnLst/>
            <a:rect l="l" t="t" r="r" b="b"/>
            <a:pathLst>
              <a:path w="1327784" h="12700">
                <a:moveTo>
                  <a:pt x="0" y="0"/>
                </a:moveTo>
                <a:lnTo>
                  <a:pt x="1327403" y="0"/>
                </a:lnTo>
                <a:lnTo>
                  <a:pt x="1327403" y="12192"/>
                </a:lnTo>
                <a:lnTo>
                  <a:pt x="0" y="12192"/>
                </a:lnTo>
                <a:lnTo>
                  <a:pt x="0" y="0"/>
                </a:lnTo>
                <a:close/>
              </a:path>
            </a:pathLst>
          </a:custGeom>
          <a:solidFill>
            <a:srgbClr val="3467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7080504" y="2442972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6"/>
                </a:lnTo>
                <a:lnTo>
                  <a:pt x="0" y="13716"/>
                </a:lnTo>
                <a:lnTo>
                  <a:pt x="0" y="0"/>
                </a:lnTo>
                <a:close/>
              </a:path>
            </a:pathLst>
          </a:custGeom>
          <a:solidFill>
            <a:srgbClr val="3467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7080504" y="2456688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5"/>
                </a:lnTo>
                <a:lnTo>
                  <a:pt x="0" y="13715"/>
                </a:lnTo>
                <a:lnTo>
                  <a:pt x="0" y="0"/>
                </a:lnTo>
                <a:close/>
              </a:path>
            </a:pathLst>
          </a:custGeom>
          <a:solidFill>
            <a:srgbClr val="3366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7080504" y="2470403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6"/>
                </a:lnTo>
                <a:lnTo>
                  <a:pt x="0" y="13716"/>
                </a:lnTo>
                <a:lnTo>
                  <a:pt x="0" y="0"/>
                </a:lnTo>
                <a:close/>
              </a:path>
            </a:pathLst>
          </a:custGeom>
          <a:solidFill>
            <a:srgbClr val="3164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7080504" y="2484119"/>
            <a:ext cx="1327785" cy="12700"/>
          </a:xfrm>
          <a:custGeom>
            <a:avLst/>
            <a:gdLst/>
            <a:ahLst/>
            <a:cxnLst/>
            <a:rect l="l" t="t" r="r" b="b"/>
            <a:pathLst>
              <a:path w="1327784" h="12700">
                <a:moveTo>
                  <a:pt x="0" y="0"/>
                </a:moveTo>
                <a:lnTo>
                  <a:pt x="1327403" y="0"/>
                </a:lnTo>
                <a:lnTo>
                  <a:pt x="1327403" y="12191"/>
                </a:lnTo>
                <a:lnTo>
                  <a:pt x="0" y="12191"/>
                </a:lnTo>
                <a:lnTo>
                  <a:pt x="0" y="0"/>
                </a:lnTo>
                <a:close/>
              </a:path>
            </a:pathLst>
          </a:custGeom>
          <a:solidFill>
            <a:srgbClr val="3164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7080504" y="2496311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6"/>
                </a:lnTo>
                <a:lnTo>
                  <a:pt x="0" y="13716"/>
                </a:lnTo>
                <a:lnTo>
                  <a:pt x="0" y="0"/>
                </a:lnTo>
                <a:close/>
              </a:path>
            </a:pathLst>
          </a:custGeom>
          <a:solidFill>
            <a:srgbClr val="2F62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7080504" y="2510027"/>
            <a:ext cx="1327785" cy="13970"/>
          </a:xfrm>
          <a:custGeom>
            <a:avLst/>
            <a:gdLst/>
            <a:ahLst/>
            <a:cxnLst/>
            <a:rect l="l" t="t" r="r" b="b"/>
            <a:pathLst>
              <a:path w="1327784" h="13969">
                <a:moveTo>
                  <a:pt x="0" y="0"/>
                </a:moveTo>
                <a:lnTo>
                  <a:pt x="1327403" y="0"/>
                </a:lnTo>
                <a:lnTo>
                  <a:pt x="1327403" y="13716"/>
                </a:lnTo>
                <a:lnTo>
                  <a:pt x="0" y="13716"/>
                </a:lnTo>
                <a:lnTo>
                  <a:pt x="0" y="0"/>
                </a:lnTo>
                <a:close/>
              </a:path>
            </a:pathLst>
          </a:custGeom>
          <a:solidFill>
            <a:srgbClr val="2F62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7080503" y="2523743"/>
            <a:ext cx="1327785" cy="5080"/>
          </a:xfrm>
          <a:custGeom>
            <a:avLst/>
            <a:gdLst/>
            <a:ahLst/>
            <a:cxnLst/>
            <a:rect l="l" t="t" r="r" b="b"/>
            <a:pathLst>
              <a:path w="1327784" h="5080">
                <a:moveTo>
                  <a:pt x="1327403" y="4572"/>
                </a:moveTo>
                <a:lnTo>
                  <a:pt x="0" y="4572"/>
                </a:lnTo>
                <a:lnTo>
                  <a:pt x="0" y="0"/>
                </a:lnTo>
                <a:lnTo>
                  <a:pt x="1327403" y="0"/>
                </a:lnTo>
                <a:lnTo>
                  <a:pt x="1327403" y="4572"/>
                </a:lnTo>
                <a:close/>
              </a:path>
            </a:pathLst>
          </a:custGeom>
          <a:solidFill>
            <a:srgbClr val="2D60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55014" y="1105920"/>
            <a:ext cx="3554095" cy="5295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object 153"/>
          <p:cNvSpPr txBox="1">
            <a:spLocks noGrp="1"/>
          </p:cNvSpPr>
          <p:nvPr>
            <p:ph type="title"/>
          </p:nvPr>
        </p:nvSpPr>
        <p:spPr>
          <a:xfrm>
            <a:off x="3124200" y="515529"/>
            <a:ext cx="4446797" cy="84446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800" dirty="0"/>
              <a:t>Kent</a:t>
            </a:r>
            <a:r>
              <a:rPr sz="1800" spc="-35" dirty="0"/>
              <a:t> </a:t>
            </a:r>
            <a:r>
              <a:rPr sz="1800" dirty="0"/>
              <a:t>State</a:t>
            </a:r>
            <a:r>
              <a:rPr sz="1800" spc="-35" dirty="0"/>
              <a:t> </a:t>
            </a:r>
            <a:r>
              <a:rPr sz="1800" spc="-10" dirty="0"/>
              <a:t>University</a:t>
            </a:r>
            <a:br>
              <a:rPr lang="en-US" sz="1800" spc="-10" dirty="0"/>
            </a:br>
            <a:endParaRPr sz="1800" spc="-10" dirty="0"/>
          </a:p>
          <a:p>
            <a:pPr algn="ctr">
              <a:lnSpc>
                <a:spcPct val="100000"/>
              </a:lnSpc>
            </a:pPr>
            <a:r>
              <a:rPr sz="1800" dirty="0"/>
              <a:t>Division</a:t>
            </a:r>
            <a:r>
              <a:rPr sz="1800" spc="-60" dirty="0"/>
              <a:t> </a:t>
            </a:r>
            <a:r>
              <a:rPr sz="1800" dirty="0"/>
              <a:t>of</a:t>
            </a:r>
            <a:r>
              <a:rPr sz="1800" spc="-35" dirty="0"/>
              <a:t> </a:t>
            </a:r>
            <a:r>
              <a:rPr sz="1800" dirty="0"/>
              <a:t>Finance</a:t>
            </a:r>
            <a:r>
              <a:rPr sz="1800" spc="-40" dirty="0"/>
              <a:t> </a:t>
            </a:r>
            <a:r>
              <a:rPr sz="1800" dirty="0"/>
              <a:t>and</a:t>
            </a:r>
            <a:r>
              <a:rPr sz="1800" spc="-110" dirty="0"/>
              <a:t> </a:t>
            </a:r>
            <a:r>
              <a:rPr sz="1800" spc="-10" dirty="0"/>
              <a:t>Administration</a:t>
            </a:r>
          </a:p>
        </p:txBody>
      </p:sp>
      <p:sp>
        <p:nvSpPr>
          <p:cNvPr id="165" name="object 165"/>
          <p:cNvSpPr txBox="1"/>
          <p:nvPr/>
        </p:nvSpPr>
        <p:spPr>
          <a:xfrm>
            <a:off x="327184" y="1912098"/>
            <a:ext cx="1180465" cy="2150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0"/>
              </a:spcBef>
            </a:pPr>
            <a:r>
              <a:rPr sz="1050" b="1" dirty="0">
                <a:latin typeface="Times New Roman"/>
                <a:cs typeface="Times New Roman"/>
              </a:rPr>
              <a:t>Mission</a:t>
            </a:r>
            <a:r>
              <a:rPr sz="1050" b="1" spc="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–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We </a:t>
            </a:r>
            <a:r>
              <a:rPr sz="1050" dirty="0">
                <a:latin typeface="Times New Roman"/>
                <a:cs typeface="Times New Roman"/>
              </a:rPr>
              <a:t>provide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leadership </a:t>
            </a:r>
            <a:r>
              <a:rPr sz="1050" dirty="0">
                <a:latin typeface="Times New Roman"/>
                <a:cs typeface="Times New Roman"/>
              </a:rPr>
              <a:t>and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stewardship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over </a:t>
            </a:r>
            <a:r>
              <a:rPr sz="1050" dirty="0">
                <a:latin typeface="Times New Roman"/>
                <a:cs typeface="Times New Roman"/>
              </a:rPr>
              <a:t>the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university’s </a:t>
            </a:r>
            <a:r>
              <a:rPr sz="1050" dirty="0">
                <a:latin typeface="Times New Roman"/>
                <a:cs typeface="Times New Roman"/>
              </a:rPr>
              <a:t>financial,</a:t>
            </a:r>
            <a:r>
              <a:rPr sz="1050" spc="8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physical, </a:t>
            </a:r>
            <a:r>
              <a:rPr sz="1050" dirty="0">
                <a:latin typeface="Times New Roman"/>
                <a:cs typeface="Times New Roman"/>
              </a:rPr>
              <a:t>and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safety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resources </a:t>
            </a:r>
            <a:r>
              <a:rPr sz="1050" dirty="0">
                <a:latin typeface="Times New Roman"/>
                <a:cs typeface="Times New Roman"/>
              </a:rPr>
              <a:t>to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advance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Kent</a:t>
            </a:r>
            <a:r>
              <a:rPr sz="1050" spc="50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State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University’s </a:t>
            </a:r>
            <a:r>
              <a:rPr sz="1050" dirty="0">
                <a:latin typeface="Times New Roman"/>
                <a:cs typeface="Times New Roman"/>
              </a:rPr>
              <a:t>strategic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priorities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in </a:t>
            </a:r>
            <a:r>
              <a:rPr sz="1050" dirty="0">
                <a:latin typeface="Times New Roman"/>
                <a:cs typeface="Times New Roman"/>
              </a:rPr>
              <a:t>a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collaborative, </a:t>
            </a:r>
            <a:r>
              <a:rPr sz="1050" dirty="0">
                <a:latin typeface="Times New Roman"/>
                <a:cs typeface="Times New Roman"/>
              </a:rPr>
              <a:t>engaged,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equitable, </a:t>
            </a:r>
            <a:r>
              <a:rPr sz="1050" dirty="0">
                <a:latin typeface="Times New Roman"/>
                <a:cs typeface="Times New Roman"/>
              </a:rPr>
              <a:t>inclusive,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and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secure environment.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327184" y="4201135"/>
            <a:ext cx="1115060" cy="1005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0"/>
              </a:spcBef>
            </a:pPr>
            <a:r>
              <a:rPr sz="1050" b="1" dirty="0">
                <a:latin typeface="Times New Roman"/>
                <a:cs typeface="Times New Roman"/>
              </a:rPr>
              <a:t>Vision</a:t>
            </a:r>
            <a:r>
              <a:rPr sz="1050" b="1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–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To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deliver </a:t>
            </a:r>
            <a:r>
              <a:rPr sz="1050" dirty="0">
                <a:latin typeface="Times New Roman"/>
                <a:cs typeface="Times New Roman"/>
              </a:rPr>
              <a:t>innovative</a:t>
            </a:r>
            <a:r>
              <a:rPr sz="1050" spc="8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services </a:t>
            </a:r>
            <a:r>
              <a:rPr sz="1050" dirty="0">
                <a:latin typeface="Times New Roman"/>
                <a:cs typeface="Times New Roman"/>
              </a:rPr>
              <a:t>and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solutions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that </a:t>
            </a:r>
            <a:r>
              <a:rPr sz="1050" dirty="0">
                <a:latin typeface="Times New Roman"/>
                <a:cs typeface="Times New Roman"/>
              </a:rPr>
              <a:t>promote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safety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and </a:t>
            </a:r>
            <a:r>
              <a:rPr sz="1050" dirty="0">
                <a:latin typeface="Times New Roman"/>
                <a:cs typeface="Times New Roman"/>
              </a:rPr>
              <a:t>sustainability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of</a:t>
            </a:r>
            <a:r>
              <a:rPr sz="1050" spc="9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our </a:t>
            </a:r>
            <a:r>
              <a:rPr sz="1050" dirty="0">
                <a:latin typeface="Times New Roman"/>
                <a:cs typeface="Times New Roman"/>
              </a:rPr>
              <a:t>valued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resources.</a:t>
            </a:r>
            <a:endParaRPr sz="1050">
              <a:latin typeface="Times New Roman"/>
              <a:cs typeface="Times New Roman"/>
            </a:endParaRPr>
          </a:p>
        </p:txBody>
      </p:sp>
      <p:grpSp>
        <p:nvGrpSpPr>
          <p:cNvPr id="3" name="object 3" descr="Interim Senior Vice President"/>
          <p:cNvGrpSpPr/>
          <p:nvPr/>
        </p:nvGrpSpPr>
        <p:grpSpPr>
          <a:xfrm>
            <a:off x="3933444" y="1703831"/>
            <a:ext cx="1652270" cy="571500"/>
            <a:chOff x="3933444" y="1703831"/>
            <a:chExt cx="1652270" cy="571500"/>
          </a:xfrm>
        </p:grpSpPr>
        <p:sp>
          <p:nvSpPr>
            <p:cNvPr id="4" name="object 4"/>
            <p:cNvSpPr/>
            <p:nvPr/>
          </p:nvSpPr>
          <p:spPr>
            <a:xfrm>
              <a:off x="3933444" y="1703831"/>
              <a:ext cx="1652270" cy="6350"/>
            </a:xfrm>
            <a:custGeom>
              <a:avLst/>
              <a:gdLst/>
              <a:ahLst/>
              <a:cxnLst/>
              <a:rect l="l" t="t" r="r" b="b"/>
              <a:pathLst>
                <a:path w="1652270" h="6350">
                  <a:moveTo>
                    <a:pt x="1652016" y="6095"/>
                  </a:moveTo>
                  <a:lnTo>
                    <a:pt x="0" y="6095"/>
                  </a:lnTo>
                  <a:lnTo>
                    <a:pt x="0" y="0"/>
                  </a:lnTo>
                  <a:lnTo>
                    <a:pt x="1652016" y="0"/>
                  </a:lnTo>
                  <a:lnTo>
                    <a:pt x="1652016" y="6095"/>
                  </a:lnTo>
                  <a:close/>
                </a:path>
              </a:pathLst>
            </a:custGeom>
            <a:solidFill>
              <a:srgbClr val="6083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933444" y="1709927"/>
              <a:ext cx="1652270" cy="3175"/>
            </a:xfrm>
            <a:custGeom>
              <a:avLst/>
              <a:gdLst/>
              <a:ahLst/>
              <a:cxnLst/>
              <a:rect l="l" t="t" r="r" b="b"/>
              <a:pathLst>
                <a:path w="1652270" h="3175">
                  <a:moveTo>
                    <a:pt x="1652016" y="0"/>
                  </a:moveTo>
                  <a:lnTo>
                    <a:pt x="1652016" y="3047"/>
                  </a:lnTo>
                  <a:lnTo>
                    <a:pt x="0" y="304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E83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33444" y="1712975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2"/>
                  </a:lnTo>
                  <a:lnTo>
                    <a:pt x="0" y="4572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E8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33444" y="1717547"/>
              <a:ext cx="1652270" cy="13970"/>
            </a:xfrm>
            <a:custGeom>
              <a:avLst/>
              <a:gdLst/>
              <a:ahLst/>
              <a:cxnLst/>
              <a:rect l="l" t="t" r="r" b="b"/>
              <a:pathLst>
                <a:path w="1652270" h="13969">
                  <a:moveTo>
                    <a:pt x="1652016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0" y="13716"/>
                  </a:lnTo>
                  <a:lnTo>
                    <a:pt x="1652016" y="13716"/>
                  </a:lnTo>
                  <a:lnTo>
                    <a:pt x="1652016" y="9144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D8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933444" y="1731263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2"/>
                  </a:lnTo>
                  <a:lnTo>
                    <a:pt x="0" y="4572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D8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933444" y="1735835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0" y="10668"/>
                  </a:lnTo>
                  <a:lnTo>
                    <a:pt x="0" y="18288"/>
                  </a:lnTo>
                  <a:lnTo>
                    <a:pt x="1652016" y="18288"/>
                  </a:lnTo>
                  <a:lnTo>
                    <a:pt x="1652016" y="10668"/>
                  </a:lnTo>
                  <a:lnTo>
                    <a:pt x="1652016" y="9144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B8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933444" y="1754123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1"/>
                  </a:lnTo>
                  <a:lnTo>
                    <a:pt x="0" y="4571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98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933444" y="1758695"/>
              <a:ext cx="1652270" cy="13970"/>
            </a:xfrm>
            <a:custGeom>
              <a:avLst/>
              <a:gdLst/>
              <a:ahLst/>
              <a:cxnLst/>
              <a:rect l="l" t="t" r="r" b="b"/>
              <a:pathLst>
                <a:path w="1652270" h="13969">
                  <a:moveTo>
                    <a:pt x="1652016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0" y="12192"/>
                  </a:lnTo>
                  <a:lnTo>
                    <a:pt x="0" y="13716"/>
                  </a:lnTo>
                  <a:lnTo>
                    <a:pt x="1652016" y="13716"/>
                  </a:lnTo>
                  <a:lnTo>
                    <a:pt x="1652016" y="12192"/>
                  </a:lnTo>
                  <a:lnTo>
                    <a:pt x="1652016" y="4572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97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933444" y="1772411"/>
              <a:ext cx="1652270" cy="7620"/>
            </a:xfrm>
            <a:custGeom>
              <a:avLst/>
              <a:gdLst/>
              <a:ahLst/>
              <a:cxnLst/>
              <a:rect l="l" t="t" r="r" b="b"/>
              <a:pathLst>
                <a:path w="1652270" h="7619">
                  <a:moveTo>
                    <a:pt x="1652016" y="0"/>
                  </a:moveTo>
                  <a:lnTo>
                    <a:pt x="1652016" y="7620"/>
                  </a:lnTo>
                  <a:lnTo>
                    <a:pt x="0" y="7620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77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933444" y="1780031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1"/>
                  </a:lnTo>
                  <a:lnTo>
                    <a:pt x="0" y="4571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67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933444" y="1784603"/>
              <a:ext cx="1652270" cy="9525"/>
            </a:xfrm>
            <a:custGeom>
              <a:avLst/>
              <a:gdLst/>
              <a:ahLst/>
              <a:cxnLst/>
              <a:rect l="l" t="t" r="r" b="b"/>
              <a:pathLst>
                <a:path w="1652270" h="9525">
                  <a:moveTo>
                    <a:pt x="1652016" y="0"/>
                  </a:moveTo>
                  <a:lnTo>
                    <a:pt x="0" y="0"/>
                  </a:lnTo>
                  <a:lnTo>
                    <a:pt x="0" y="1524"/>
                  </a:lnTo>
                  <a:lnTo>
                    <a:pt x="0" y="9144"/>
                  </a:lnTo>
                  <a:lnTo>
                    <a:pt x="1652016" y="9144"/>
                  </a:lnTo>
                  <a:lnTo>
                    <a:pt x="1652016" y="1524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67C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933444" y="1793747"/>
              <a:ext cx="1652270" cy="15240"/>
            </a:xfrm>
            <a:custGeom>
              <a:avLst/>
              <a:gdLst/>
              <a:ahLst/>
              <a:cxnLst/>
              <a:rect l="l" t="t" r="r" b="b"/>
              <a:pathLst>
                <a:path w="1652270" h="15239">
                  <a:moveTo>
                    <a:pt x="1652016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9144"/>
                  </a:lnTo>
                  <a:lnTo>
                    <a:pt x="0" y="15240"/>
                  </a:lnTo>
                  <a:lnTo>
                    <a:pt x="1652016" y="15240"/>
                  </a:lnTo>
                  <a:lnTo>
                    <a:pt x="1652016" y="9144"/>
                  </a:lnTo>
                  <a:lnTo>
                    <a:pt x="1652016" y="762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47C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933444" y="1808987"/>
              <a:ext cx="1652270" cy="12700"/>
            </a:xfrm>
            <a:custGeom>
              <a:avLst/>
              <a:gdLst/>
              <a:ahLst/>
              <a:cxnLst/>
              <a:rect l="l" t="t" r="r" b="b"/>
              <a:pathLst>
                <a:path w="1652270" h="12700">
                  <a:moveTo>
                    <a:pt x="1652016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12192"/>
                  </a:lnTo>
                  <a:lnTo>
                    <a:pt x="1652016" y="12192"/>
                  </a:lnTo>
                  <a:lnTo>
                    <a:pt x="1652016" y="762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27C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933444" y="1821179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1"/>
                  </a:lnTo>
                  <a:lnTo>
                    <a:pt x="0" y="4571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27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3444" y="1825751"/>
              <a:ext cx="1652270" cy="13970"/>
            </a:xfrm>
            <a:custGeom>
              <a:avLst/>
              <a:gdLst/>
              <a:ahLst/>
              <a:cxnLst/>
              <a:rect l="l" t="t" r="r" b="b"/>
              <a:pathLst>
                <a:path w="1652270" h="13969">
                  <a:moveTo>
                    <a:pt x="1652016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0" y="13716"/>
                  </a:lnTo>
                  <a:lnTo>
                    <a:pt x="1652016" y="13716"/>
                  </a:lnTo>
                  <a:lnTo>
                    <a:pt x="1652016" y="9144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07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933444" y="1839467"/>
              <a:ext cx="1652270" cy="3175"/>
            </a:xfrm>
            <a:custGeom>
              <a:avLst/>
              <a:gdLst/>
              <a:ahLst/>
              <a:cxnLst/>
              <a:rect l="l" t="t" r="r" b="b"/>
              <a:pathLst>
                <a:path w="1652270" h="3175">
                  <a:moveTo>
                    <a:pt x="1652016" y="0"/>
                  </a:moveTo>
                  <a:lnTo>
                    <a:pt x="1652016" y="3048"/>
                  </a:lnTo>
                  <a:lnTo>
                    <a:pt x="0" y="3048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507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3444" y="1842515"/>
              <a:ext cx="1652270" cy="9525"/>
            </a:xfrm>
            <a:custGeom>
              <a:avLst/>
              <a:gdLst/>
              <a:ahLst/>
              <a:cxnLst/>
              <a:rect l="l" t="t" r="r" b="b"/>
              <a:pathLst>
                <a:path w="1652270" h="9525">
                  <a:moveTo>
                    <a:pt x="1652016" y="0"/>
                  </a:moveTo>
                  <a:lnTo>
                    <a:pt x="1652016" y="9143"/>
                  </a:lnTo>
                  <a:lnTo>
                    <a:pt x="0" y="9143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F7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933444" y="1851659"/>
              <a:ext cx="1652270" cy="13970"/>
            </a:xfrm>
            <a:custGeom>
              <a:avLst/>
              <a:gdLst/>
              <a:ahLst/>
              <a:cxnLst/>
              <a:rect l="l" t="t" r="r" b="b"/>
              <a:pathLst>
                <a:path w="1652270" h="13969">
                  <a:moveTo>
                    <a:pt x="1652016" y="0"/>
                  </a:moveTo>
                  <a:lnTo>
                    <a:pt x="0" y="0"/>
                  </a:lnTo>
                  <a:lnTo>
                    <a:pt x="0" y="1524"/>
                  </a:lnTo>
                  <a:lnTo>
                    <a:pt x="0" y="9144"/>
                  </a:lnTo>
                  <a:lnTo>
                    <a:pt x="0" y="13716"/>
                  </a:lnTo>
                  <a:lnTo>
                    <a:pt x="1652016" y="13716"/>
                  </a:lnTo>
                  <a:lnTo>
                    <a:pt x="1652016" y="9144"/>
                  </a:lnTo>
                  <a:lnTo>
                    <a:pt x="1652016" y="1524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D7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933444" y="1865375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2"/>
                  </a:lnTo>
                  <a:lnTo>
                    <a:pt x="0" y="4572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D77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933444" y="1869947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1652016" y="18288"/>
                  </a:lnTo>
                  <a:lnTo>
                    <a:pt x="1652016" y="9144"/>
                  </a:lnTo>
                  <a:lnTo>
                    <a:pt x="1652016" y="762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B77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933444" y="1888235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1"/>
                  </a:lnTo>
                  <a:lnTo>
                    <a:pt x="0" y="4571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977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933444" y="1892807"/>
              <a:ext cx="1652270" cy="13970"/>
            </a:xfrm>
            <a:custGeom>
              <a:avLst/>
              <a:gdLst/>
              <a:ahLst/>
              <a:cxnLst/>
              <a:rect l="l" t="t" r="r" b="b"/>
              <a:pathLst>
                <a:path w="1652270" h="13969">
                  <a:moveTo>
                    <a:pt x="1652016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0" y="13716"/>
                  </a:lnTo>
                  <a:lnTo>
                    <a:pt x="1652016" y="13716"/>
                  </a:lnTo>
                  <a:lnTo>
                    <a:pt x="1652016" y="4572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97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933444" y="1906523"/>
              <a:ext cx="1652270" cy="7620"/>
            </a:xfrm>
            <a:custGeom>
              <a:avLst/>
              <a:gdLst/>
              <a:ahLst/>
              <a:cxnLst/>
              <a:rect l="l" t="t" r="r" b="b"/>
              <a:pathLst>
                <a:path w="1652270" h="7619">
                  <a:moveTo>
                    <a:pt x="1652016" y="0"/>
                  </a:moveTo>
                  <a:lnTo>
                    <a:pt x="0" y="0"/>
                  </a:lnTo>
                  <a:lnTo>
                    <a:pt x="0" y="3048"/>
                  </a:lnTo>
                  <a:lnTo>
                    <a:pt x="0" y="7620"/>
                  </a:lnTo>
                  <a:lnTo>
                    <a:pt x="1652016" y="7620"/>
                  </a:lnTo>
                  <a:lnTo>
                    <a:pt x="1652016" y="3048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87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933444" y="1914143"/>
              <a:ext cx="1652270" cy="10795"/>
            </a:xfrm>
            <a:custGeom>
              <a:avLst/>
              <a:gdLst/>
              <a:ahLst/>
              <a:cxnLst/>
              <a:rect l="l" t="t" r="r" b="b"/>
              <a:pathLst>
                <a:path w="1652270" h="10794">
                  <a:moveTo>
                    <a:pt x="1652016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0" y="10668"/>
                  </a:lnTo>
                  <a:lnTo>
                    <a:pt x="1652016" y="10668"/>
                  </a:lnTo>
                  <a:lnTo>
                    <a:pt x="1652016" y="9144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67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933444" y="1924811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1"/>
                  </a:lnTo>
                  <a:lnTo>
                    <a:pt x="0" y="4571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674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933444" y="1929383"/>
              <a:ext cx="1652270" cy="7620"/>
            </a:xfrm>
            <a:custGeom>
              <a:avLst/>
              <a:gdLst/>
              <a:ahLst/>
              <a:cxnLst/>
              <a:rect l="l" t="t" r="r" b="b"/>
              <a:pathLst>
                <a:path w="1652270" h="7619">
                  <a:moveTo>
                    <a:pt x="1652016" y="0"/>
                  </a:moveTo>
                  <a:lnTo>
                    <a:pt x="1652016" y="7620"/>
                  </a:lnTo>
                  <a:lnTo>
                    <a:pt x="0" y="7620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474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933444" y="1937003"/>
              <a:ext cx="1652270" cy="7620"/>
            </a:xfrm>
            <a:custGeom>
              <a:avLst/>
              <a:gdLst/>
              <a:ahLst/>
              <a:cxnLst/>
              <a:rect l="l" t="t" r="r" b="b"/>
              <a:pathLst>
                <a:path w="1652270" h="7619">
                  <a:moveTo>
                    <a:pt x="1652016" y="0"/>
                  </a:moveTo>
                  <a:lnTo>
                    <a:pt x="1652016" y="7620"/>
                  </a:lnTo>
                  <a:lnTo>
                    <a:pt x="0" y="7620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47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933444" y="1944623"/>
              <a:ext cx="1652270" cy="15240"/>
            </a:xfrm>
            <a:custGeom>
              <a:avLst/>
              <a:gdLst/>
              <a:ahLst/>
              <a:cxnLst/>
              <a:rect l="l" t="t" r="r" b="b"/>
              <a:pathLst>
                <a:path w="1652270" h="15239">
                  <a:moveTo>
                    <a:pt x="1652016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0" y="6096"/>
                  </a:lnTo>
                  <a:lnTo>
                    <a:pt x="0" y="15240"/>
                  </a:lnTo>
                  <a:lnTo>
                    <a:pt x="1652016" y="15240"/>
                  </a:lnTo>
                  <a:lnTo>
                    <a:pt x="1652016" y="6096"/>
                  </a:lnTo>
                  <a:lnTo>
                    <a:pt x="1652016" y="4572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27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933444" y="1959863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2"/>
                  </a:lnTo>
                  <a:lnTo>
                    <a:pt x="0" y="4572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17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933444" y="1964435"/>
              <a:ext cx="1652270" cy="5080"/>
            </a:xfrm>
            <a:custGeom>
              <a:avLst/>
              <a:gdLst/>
              <a:ahLst/>
              <a:cxnLst/>
              <a:rect l="l" t="t" r="r" b="b"/>
              <a:pathLst>
                <a:path w="1652270" h="5080">
                  <a:moveTo>
                    <a:pt x="1652016" y="0"/>
                  </a:moveTo>
                  <a:lnTo>
                    <a:pt x="1652016" y="4571"/>
                  </a:lnTo>
                  <a:lnTo>
                    <a:pt x="0" y="4571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417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933444" y="1969007"/>
              <a:ext cx="1652270" cy="17145"/>
            </a:xfrm>
            <a:custGeom>
              <a:avLst/>
              <a:gdLst/>
              <a:ahLst/>
              <a:cxnLst/>
              <a:rect l="l" t="t" r="r" b="b"/>
              <a:pathLst>
                <a:path w="1652270" h="17144">
                  <a:moveTo>
                    <a:pt x="1652016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12192"/>
                  </a:lnTo>
                  <a:lnTo>
                    <a:pt x="0" y="16764"/>
                  </a:lnTo>
                  <a:lnTo>
                    <a:pt x="1652016" y="16764"/>
                  </a:lnTo>
                  <a:lnTo>
                    <a:pt x="1652016" y="12192"/>
                  </a:lnTo>
                  <a:lnTo>
                    <a:pt x="1652016" y="762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F7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933444" y="1985771"/>
              <a:ext cx="1652270" cy="13970"/>
            </a:xfrm>
            <a:custGeom>
              <a:avLst/>
              <a:gdLst/>
              <a:ahLst/>
              <a:cxnLst/>
              <a:rect l="l" t="t" r="r" b="b"/>
              <a:pathLst>
                <a:path w="1652270" h="13969">
                  <a:moveTo>
                    <a:pt x="1652016" y="0"/>
                  </a:moveTo>
                  <a:lnTo>
                    <a:pt x="1652016" y="13716"/>
                  </a:lnTo>
                  <a:lnTo>
                    <a:pt x="0" y="13716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D7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933444" y="1999487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7"/>
                  </a:lnTo>
                  <a:lnTo>
                    <a:pt x="0" y="1828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D6E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933444" y="2017775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7"/>
                  </a:lnTo>
                  <a:lnTo>
                    <a:pt x="0" y="1828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B6E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933444" y="2036063"/>
              <a:ext cx="1652270" cy="17145"/>
            </a:xfrm>
            <a:custGeom>
              <a:avLst/>
              <a:gdLst/>
              <a:ahLst/>
              <a:cxnLst/>
              <a:rect l="l" t="t" r="r" b="b"/>
              <a:pathLst>
                <a:path w="1652270" h="17144">
                  <a:moveTo>
                    <a:pt x="1652016" y="0"/>
                  </a:moveTo>
                  <a:lnTo>
                    <a:pt x="1652016" y="16764"/>
                  </a:lnTo>
                  <a:lnTo>
                    <a:pt x="0" y="16764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B6D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933444" y="2052827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7"/>
                  </a:lnTo>
                  <a:lnTo>
                    <a:pt x="0" y="1828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A6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933444" y="2071115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7"/>
                  </a:lnTo>
                  <a:lnTo>
                    <a:pt x="0" y="1828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86B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933444" y="2089403"/>
              <a:ext cx="1652270" cy="17145"/>
            </a:xfrm>
            <a:custGeom>
              <a:avLst/>
              <a:gdLst/>
              <a:ahLst/>
              <a:cxnLst/>
              <a:rect l="l" t="t" r="r" b="b"/>
              <a:pathLst>
                <a:path w="1652270" h="17144">
                  <a:moveTo>
                    <a:pt x="1652016" y="0"/>
                  </a:moveTo>
                  <a:lnTo>
                    <a:pt x="1652016" y="16763"/>
                  </a:lnTo>
                  <a:lnTo>
                    <a:pt x="0" y="16763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869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933444" y="2106167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0" y="0"/>
                  </a:lnTo>
                  <a:lnTo>
                    <a:pt x="0" y="9144"/>
                  </a:lnTo>
                  <a:lnTo>
                    <a:pt x="0" y="18288"/>
                  </a:lnTo>
                  <a:lnTo>
                    <a:pt x="1652016" y="18288"/>
                  </a:lnTo>
                  <a:lnTo>
                    <a:pt x="1652016" y="9144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669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933444" y="2124455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8"/>
                  </a:lnTo>
                  <a:lnTo>
                    <a:pt x="0" y="18288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669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933444" y="2142743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7"/>
                  </a:lnTo>
                  <a:lnTo>
                    <a:pt x="0" y="1828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467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933444" y="2161031"/>
              <a:ext cx="1652270" cy="17145"/>
            </a:xfrm>
            <a:custGeom>
              <a:avLst/>
              <a:gdLst/>
              <a:ahLst/>
              <a:cxnLst/>
              <a:rect l="l" t="t" r="r" b="b"/>
              <a:pathLst>
                <a:path w="1652270" h="17144">
                  <a:moveTo>
                    <a:pt x="1652016" y="0"/>
                  </a:moveTo>
                  <a:lnTo>
                    <a:pt x="1652016" y="16763"/>
                  </a:lnTo>
                  <a:lnTo>
                    <a:pt x="0" y="16763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467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933444" y="2177795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7"/>
                  </a:lnTo>
                  <a:lnTo>
                    <a:pt x="0" y="1828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366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933444" y="2196083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7"/>
                  </a:lnTo>
                  <a:lnTo>
                    <a:pt x="0" y="1828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164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933444" y="2214371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7"/>
                  </a:lnTo>
                  <a:lnTo>
                    <a:pt x="0" y="1828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3164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933444" y="2232659"/>
              <a:ext cx="1652270" cy="17145"/>
            </a:xfrm>
            <a:custGeom>
              <a:avLst/>
              <a:gdLst/>
              <a:ahLst/>
              <a:cxnLst/>
              <a:rect l="l" t="t" r="r" b="b"/>
              <a:pathLst>
                <a:path w="1652270" h="17144">
                  <a:moveTo>
                    <a:pt x="1652016" y="0"/>
                  </a:moveTo>
                  <a:lnTo>
                    <a:pt x="1652016" y="16764"/>
                  </a:lnTo>
                  <a:lnTo>
                    <a:pt x="0" y="16764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2F6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933444" y="2249423"/>
              <a:ext cx="1652270" cy="18415"/>
            </a:xfrm>
            <a:custGeom>
              <a:avLst/>
              <a:gdLst/>
              <a:ahLst/>
              <a:cxnLst/>
              <a:rect l="l" t="t" r="r" b="b"/>
              <a:pathLst>
                <a:path w="1652270" h="18414">
                  <a:moveTo>
                    <a:pt x="1652016" y="0"/>
                  </a:moveTo>
                  <a:lnTo>
                    <a:pt x="1652016" y="18287"/>
                  </a:lnTo>
                  <a:lnTo>
                    <a:pt x="0" y="18287"/>
                  </a:lnTo>
                  <a:lnTo>
                    <a:pt x="0" y="0"/>
                  </a:lnTo>
                  <a:lnTo>
                    <a:pt x="1652016" y="0"/>
                  </a:lnTo>
                  <a:close/>
                </a:path>
              </a:pathLst>
            </a:custGeom>
            <a:solidFill>
              <a:srgbClr val="2F62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933444" y="2267711"/>
              <a:ext cx="1652270" cy="7620"/>
            </a:xfrm>
            <a:custGeom>
              <a:avLst/>
              <a:gdLst/>
              <a:ahLst/>
              <a:cxnLst/>
              <a:rect l="l" t="t" r="r" b="b"/>
              <a:pathLst>
                <a:path w="1652270" h="7619">
                  <a:moveTo>
                    <a:pt x="0" y="0"/>
                  </a:moveTo>
                  <a:lnTo>
                    <a:pt x="1652016" y="0"/>
                  </a:lnTo>
                  <a:lnTo>
                    <a:pt x="1652016" y="7620"/>
                  </a:lnTo>
                  <a:lnTo>
                    <a:pt x="0" y="76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60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4142118" y="1791477"/>
            <a:ext cx="1327785" cy="3026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>
              <a:lnSpc>
                <a:spcPct val="100000"/>
              </a:lnSpc>
              <a:spcBef>
                <a:spcPts val="100"/>
              </a:spcBef>
            </a:pPr>
            <a:r>
              <a:rPr lang="en-US" sz="900" b="1" dirty="0">
                <a:solidFill>
                  <a:srgbClr val="FFFFFF"/>
                </a:solidFill>
                <a:latin typeface="Calibri"/>
                <a:cs typeface="Calibri"/>
              </a:rPr>
              <a:t>Interim </a:t>
            </a: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Senior</a:t>
            </a:r>
            <a:r>
              <a:rPr sz="9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en-US" sz="900" b="1" spc="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79705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Vice </a:t>
            </a: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President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080504" y="2095275"/>
            <a:ext cx="1453335" cy="35291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7025" marR="322580" indent="123189">
              <a:lnSpc>
                <a:spcPct val="127800"/>
              </a:lnSpc>
              <a:spcBef>
                <a:spcPts val="95"/>
              </a:spcBef>
            </a:pP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Director</a:t>
            </a:r>
            <a:r>
              <a:rPr sz="9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Internal</a:t>
            </a:r>
            <a:r>
              <a:rPr sz="9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Audit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8575300" y="1833058"/>
            <a:ext cx="1257384" cy="304826"/>
          </a:xfrm>
          <a:prstGeom prst="rect">
            <a:avLst/>
          </a:prstGeom>
          <a:solidFill>
            <a:srgbClr val="4472C3"/>
          </a:solidFill>
          <a:ln w="3175">
            <a:solidFill>
              <a:srgbClr val="4472C3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317500" marR="309880" indent="-3175">
              <a:lnSpc>
                <a:spcPct val="101099"/>
              </a:lnSpc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Board</a:t>
            </a:r>
            <a:r>
              <a:rPr lang="en-US" sz="9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9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Trustees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2259952" y="3018646"/>
            <a:ext cx="1180465" cy="36574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8745" marR="111760" indent="43815">
              <a:lnSpc>
                <a:spcPct val="127699"/>
              </a:lnSpc>
              <a:spcBef>
                <a:spcPts val="95"/>
              </a:spcBef>
            </a:pPr>
            <a:r>
              <a:rPr lang="en-US" sz="900" b="1" dirty="0">
                <a:solidFill>
                  <a:srgbClr val="FFFFFF"/>
                </a:solidFill>
                <a:latin typeface="Calibri"/>
                <a:cs typeface="Calibri"/>
              </a:rPr>
              <a:t>Administrative </a:t>
            </a:r>
          </a:p>
          <a:p>
            <a:pPr marL="118745" marR="111760" indent="43815">
              <a:lnSpc>
                <a:spcPct val="127699"/>
              </a:lnSpc>
              <a:spcBef>
                <a:spcPts val="95"/>
              </a:spcBef>
            </a:pPr>
            <a:r>
              <a:rPr lang="en-US" sz="900" b="1" dirty="0">
                <a:solidFill>
                  <a:srgbClr val="FFFFFF"/>
                </a:solidFill>
                <a:latin typeface="Calibri"/>
                <a:cs typeface="Calibri"/>
              </a:rPr>
              <a:t> Secretary</a:t>
            </a:r>
            <a:endParaRPr lang="en-US" sz="900" dirty="0">
              <a:latin typeface="Calibri"/>
              <a:cs typeface="Calibri"/>
            </a:endParaRPr>
          </a:p>
        </p:txBody>
      </p:sp>
      <p:grpSp>
        <p:nvGrpSpPr>
          <p:cNvPr id="279" name="object 53" descr="Administrative Secretary">
            <a:extLst>
              <a:ext uri="{FF2B5EF4-FFF2-40B4-BE49-F238E27FC236}">
                <a16:creationId xmlns:a16="http://schemas.microsoft.com/office/drawing/2014/main" id="{8F285B9F-841F-125E-0C4F-A8CEE05E7334}"/>
              </a:ext>
            </a:extLst>
          </p:cNvPr>
          <p:cNvGrpSpPr/>
          <p:nvPr/>
        </p:nvGrpSpPr>
        <p:grpSpPr>
          <a:xfrm>
            <a:off x="2434433" y="2859118"/>
            <a:ext cx="1036319" cy="535305"/>
            <a:chOff x="3584448" y="2436875"/>
            <a:chExt cx="1036319" cy="535305"/>
          </a:xfrm>
        </p:grpSpPr>
        <p:sp>
          <p:nvSpPr>
            <p:cNvPr id="280" name="object 54">
              <a:extLst>
                <a:ext uri="{FF2B5EF4-FFF2-40B4-BE49-F238E27FC236}">
                  <a16:creationId xmlns:a16="http://schemas.microsoft.com/office/drawing/2014/main" id="{EBBA2CE6-AA0D-04F1-9344-5FB62D1E96AE}"/>
                </a:ext>
              </a:extLst>
            </p:cNvPr>
            <p:cNvSpPr/>
            <p:nvPr/>
          </p:nvSpPr>
          <p:spPr>
            <a:xfrm>
              <a:off x="3584448" y="2436875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1036319" y="4572"/>
                  </a:moveTo>
                  <a:lnTo>
                    <a:pt x="0" y="4572"/>
                  </a:lnTo>
                  <a:lnTo>
                    <a:pt x="0" y="0"/>
                  </a:lnTo>
                  <a:lnTo>
                    <a:pt x="1036319" y="0"/>
                  </a:lnTo>
                  <a:lnTo>
                    <a:pt x="1036319" y="4572"/>
                  </a:lnTo>
                  <a:close/>
                </a:path>
              </a:pathLst>
            </a:custGeom>
            <a:solidFill>
              <a:srgbClr val="6083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55">
              <a:extLst>
                <a:ext uri="{FF2B5EF4-FFF2-40B4-BE49-F238E27FC236}">
                  <a16:creationId xmlns:a16="http://schemas.microsoft.com/office/drawing/2014/main" id="{63B551D1-CF0C-370A-4DF1-A2D7F476A66C}"/>
                </a:ext>
              </a:extLst>
            </p:cNvPr>
            <p:cNvSpPr/>
            <p:nvPr/>
          </p:nvSpPr>
          <p:spPr>
            <a:xfrm>
              <a:off x="3584448" y="2441447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1"/>
                  </a:lnTo>
                  <a:lnTo>
                    <a:pt x="0" y="4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E83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56">
              <a:extLst>
                <a:ext uri="{FF2B5EF4-FFF2-40B4-BE49-F238E27FC236}">
                  <a16:creationId xmlns:a16="http://schemas.microsoft.com/office/drawing/2014/main" id="{D6667505-0CBD-0947-3346-18F0611330A8}"/>
                </a:ext>
              </a:extLst>
            </p:cNvPr>
            <p:cNvSpPr/>
            <p:nvPr/>
          </p:nvSpPr>
          <p:spPr>
            <a:xfrm>
              <a:off x="3584448" y="2446019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E8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57">
              <a:extLst>
                <a:ext uri="{FF2B5EF4-FFF2-40B4-BE49-F238E27FC236}">
                  <a16:creationId xmlns:a16="http://schemas.microsoft.com/office/drawing/2014/main" id="{F7455924-9CC6-5D88-5F92-63EF1FF2A3A0}"/>
                </a:ext>
              </a:extLst>
            </p:cNvPr>
            <p:cNvSpPr/>
            <p:nvPr/>
          </p:nvSpPr>
          <p:spPr>
            <a:xfrm>
              <a:off x="3584448" y="2450591"/>
              <a:ext cx="1036319" cy="12700"/>
            </a:xfrm>
            <a:custGeom>
              <a:avLst/>
              <a:gdLst/>
              <a:ahLst/>
              <a:cxnLst/>
              <a:rect l="l" t="t" r="r" b="b"/>
              <a:pathLst>
                <a:path w="1036320" h="12700">
                  <a:moveTo>
                    <a:pt x="1036320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12192"/>
                  </a:lnTo>
                  <a:lnTo>
                    <a:pt x="1036320" y="12192"/>
                  </a:lnTo>
                  <a:lnTo>
                    <a:pt x="1036320" y="7620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D8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58">
              <a:extLst>
                <a:ext uri="{FF2B5EF4-FFF2-40B4-BE49-F238E27FC236}">
                  <a16:creationId xmlns:a16="http://schemas.microsoft.com/office/drawing/2014/main" id="{8818975C-721A-CA14-C449-11C1594B6B1E}"/>
                </a:ext>
              </a:extLst>
            </p:cNvPr>
            <p:cNvSpPr/>
            <p:nvPr/>
          </p:nvSpPr>
          <p:spPr>
            <a:xfrm>
              <a:off x="3584448" y="2462783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8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59">
              <a:extLst>
                <a:ext uri="{FF2B5EF4-FFF2-40B4-BE49-F238E27FC236}">
                  <a16:creationId xmlns:a16="http://schemas.microsoft.com/office/drawing/2014/main" id="{D6226F41-92A0-DA51-7161-9E8633F954FF}"/>
                </a:ext>
              </a:extLst>
            </p:cNvPr>
            <p:cNvSpPr/>
            <p:nvPr/>
          </p:nvSpPr>
          <p:spPr>
            <a:xfrm>
              <a:off x="3584448" y="2467368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1036320" y="0"/>
                  </a:moveTo>
                  <a:lnTo>
                    <a:pt x="0" y="0"/>
                  </a:lnTo>
                  <a:lnTo>
                    <a:pt x="0" y="7607"/>
                  </a:lnTo>
                  <a:lnTo>
                    <a:pt x="0" y="9131"/>
                  </a:lnTo>
                  <a:lnTo>
                    <a:pt x="0" y="16751"/>
                  </a:lnTo>
                  <a:lnTo>
                    <a:pt x="1036320" y="16751"/>
                  </a:lnTo>
                  <a:lnTo>
                    <a:pt x="1036320" y="9131"/>
                  </a:lnTo>
                  <a:lnTo>
                    <a:pt x="1036320" y="7607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B8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60">
              <a:extLst>
                <a:ext uri="{FF2B5EF4-FFF2-40B4-BE49-F238E27FC236}">
                  <a16:creationId xmlns:a16="http://schemas.microsoft.com/office/drawing/2014/main" id="{8950BCFA-080E-AB9E-A03A-8CCCE403B0C9}"/>
                </a:ext>
              </a:extLst>
            </p:cNvPr>
            <p:cNvSpPr/>
            <p:nvPr/>
          </p:nvSpPr>
          <p:spPr>
            <a:xfrm>
              <a:off x="3584448" y="2484119"/>
              <a:ext cx="1036319" cy="3175"/>
            </a:xfrm>
            <a:custGeom>
              <a:avLst/>
              <a:gdLst/>
              <a:ahLst/>
              <a:cxnLst/>
              <a:rect l="l" t="t" r="r" b="b"/>
              <a:pathLst>
                <a:path w="1036320" h="3175">
                  <a:moveTo>
                    <a:pt x="0" y="0"/>
                  </a:moveTo>
                  <a:lnTo>
                    <a:pt x="1036319" y="0"/>
                  </a:lnTo>
                  <a:lnTo>
                    <a:pt x="1036319" y="3048"/>
                  </a:lnTo>
                  <a:lnTo>
                    <a:pt x="0" y="30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8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61">
              <a:extLst>
                <a:ext uri="{FF2B5EF4-FFF2-40B4-BE49-F238E27FC236}">
                  <a16:creationId xmlns:a16="http://schemas.microsoft.com/office/drawing/2014/main" id="{1D6F3255-3751-6FA8-85BA-CC9C8423BD50}"/>
                </a:ext>
              </a:extLst>
            </p:cNvPr>
            <p:cNvSpPr/>
            <p:nvPr/>
          </p:nvSpPr>
          <p:spPr>
            <a:xfrm>
              <a:off x="3584448" y="2487167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0" y="12192"/>
                  </a:lnTo>
                  <a:lnTo>
                    <a:pt x="0" y="13716"/>
                  </a:lnTo>
                  <a:lnTo>
                    <a:pt x="1036320" y="13716"/>
                  </a:lnTo>
                  <a:lnTo>
                    <a:pt x="1036320" y="12192"/>
                  </a:lnTo>
                  <a:lnTo>
                    <a:pt x="1036320" y="4572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97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62">
              <a:extLst>
                <a:ext uri="{FF2B5EF4-FFF2-40B4-BE49-F238E27FC236}">
                  <a16:creationId xmlns:a16="http://schemas.microsoft.com/office/drawing/2014/main" id="{7C8115AC-40FC-9AC0-CB6F-10634A1679A8}"/>
                </a:ext>
              </a:extLst>
            </p:cNvPr>
            <p:cNvSpPr/>
            <p:nvPr/>
          </p:nvSpPr>
          <p:spPr>
            <a:xfrm>
              <a:off x="3584448" y="2500883"/>
              <a:ext cx="1036319" cy="6350"/>
            </a:xfrm>
            <a:custGeom>
              <a:avLst/>
              <a:gdLst/>
              <a:ahLst/>
              <a:cxnLst/>
              <a:rect l="l" t="t" r="r" b="b"/>
              <a:pathLst>
                <a:path w="1036320" h="6350">
                  <a:moveTo>
                    <a:pt x="0" y="0"/>
                  </a:moveTo>
                  <a:lnTo>
                    <a:pt x="1036319" y="0"/>
                  </a:lnTo>
                  <a:lnTo>
                    <a:pt x="1036319" y="6096"/>
                  </a:lnTo>
                  <a:lnTo>
                    <a:pt x="0" y="60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77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63">
              <a:extLst>
                <a:ext uri="{FF2B5EF4-FFF2-40B4-BE49-F238E27FC236}">
                  <a16:creationId xmlns:a16="http://schemas.microsoft.com/office/drawing/2014/main" id="{CC04BADD-F4FC-A8D5-7A53-40606F219E9E}"/>
                </a:ext>
              </a:extLst>
            </p:cNvPr>
            <p:cNvSpPr/>
            <p:nvPr/>
          </p:nvSpPr>
          <p:spPr>
            <a:xfrm>
              <a:off x="3584448" y="2506980"/>
              <a:ext cx="1036319" cy="6350"/>
            </a:xfrm>
            <a:custGeom>
              <a:avLst/>
              <a:gdLst/>
              <a:ahLst/>
              <a:cxnLst/>
              <a:rect l="l" t="t" r="r" b="b"/>
              <a:pathLst>
                <a:path w="1036320" h="6350">
                  <a:moveTo>
                    <a:pt x="0" y="0"/>
                  </a:moveTo>
                  <a:lnTo>
                    <a:pt x="1036319" y="0"/>
                  </a:lnTo>
                  <a:lnTo>
                    <a:pt x="1036319" y="6095"/>
                  </a:lnTo>
                  <a:lnTo>
                    <a:pt x="0" y="60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67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64">
              <a:extLst>
                <a:ext uri="{FF2B5EF4-FFF2-40B4-BE49-F238E27FC236}">
                  <a16:creationId xmlns:a16="http://schemas.microsoft.com/office/drawing/2014/main" id="{B92EEB90-BB2C-8606-3F00-B36F1FA415F7}"/>
                </a:ext>
              </a:extLst>
            </p:cNvPr>
            <p:cNvSpPr/>
            <p:nvPr/>
          </p:nvSpPr>
          <p:spPr>
            <a:xfrm>
              <a:off x="3584448" y="2513075"/>
              <a:ext cx="1036319" cy="8255"/>
            </a:xfrm>
            <a:custGeom>
              <a:avLst/>
              <a:gdLst/>
              <a:ahLst/>
              <a:cxnLst/>
              <a:rect l="l" t="t" r="r" b="b"/>
              <a:pathLst>
                <a:path w="1036320" h="8255">
                  <a:moveTo>
                    <a:pt x="1036320" y="0"/>
                  </a:moveTo>
                  <a:lnTo>
                    <a:pt x="0" y="0"/>
                  </a:lnTo>
                  <a:lnTo>
                    <a:pt x="0" y="1524"/>
                  </a:lnTo>
                  <a:lnTo>
                    <a:pt x="0" y="7632"/>
                  </a:lnTo>
                  <a:lnTo>
                    <a:pt x="1036320" y="7632"/>
                  </a:lnTo>
                  <a:lnTo>
                    <a:pt x="1036320" y="1524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67C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65">
              <a:extLst>
                <a:ext uri="{FF2B5EF4-FFF2-40B4-BE49-F238E27FC236}">
                  <a16:creationId xmlns:a16="http://schemas.microsoft.com/office/drawing/2014/main" id="{ABE0E88B-1433-B410-8B09-FFE025BD2CB1}"/>
                </a:ext>
              </a:extLst>
            </p:cNvPr>
            <p:cNvSpPr/>
            <p:nvPr/>
          </p:nvSpPr>
          <p:spPr>
            <a:xfrm>
              <a:off x="3584448" y="2520708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7607"/>
                  </a:lnTo>
                  <a:lnTo>
                    <a:pt x="0" y="9131"/>
                  </a:lnTo>
                  <a:lnTo>
                    <a:pt x="0" y="13703"/>
                  </a:lnTo>
                  <a:lnTo>
                    <a:pt x="1036320" y="13703"/>
                  </a:lnTo>
                  <a:lnTo>
                    <a:pt x="1036320" y="9131"/>
                  </a:lnTo>
                  <a:lnTo>
                    <a:pt x="1036320" y="7607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47C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66">
              <a:extLst>
                <a:ext uri="{FF2B5EF4-FFF2-40B4-BE49-F238E27FC236}">
                  <a16:creationId xmlns:a16="http://schemas.microsoft.com/office/drawing/2014/main" id="{2AC8580D-44C2-941A-B9EC-4E142D5475CF}"/>
                </a:ext>
              </a:extLst>
            </p:cNvPr>
            <p:cNvSpPr/>
            <p:nvPr/>
          </p:nvSpPr>
          <p:spPr>
            <a:xfrm>
              <a:off x="3584448" y="2534411"/>
              <a:ext cx="1036319" cy="12700"/>
            </a:xfrm>
            <a:custGeom>
              <a:avLst/>
              <a:gdLst/>
              <a:ahLst/>
              <a:cxnLst/>
              <a:rect l="l" t="t" r="r" b="b"/>
              <a:pathLst>
                <a:path w="1036320" h="12700">
                  <a:moveTo>
                    <a:pt x="1036320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12192"/>
                  </a:lnTo>
                  <a:lnTo>
                    <a:pt x="1036320" y="12192"/>
                  </a:lnTo>
                  <a:lnTo>
                    <a:pt x="1036320" y="7620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27C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67">
              <a:extLst>
                <a:ext uri="{FF2B5EF4-FFF2-40B4-BE49-F238E27FC236}">
                  <a16:creationId xmlns:a16="http://schemas.microsoft.com/office/drawing/2014/main" id="{06F08AA3-45B9-0767-8E01-B17684B1D976}"/>
                </a:ext>
              </a:extLst>
            </p:cNvPr>
            <p:cNvSpPr/>
            <p:nvPr/>
          </p:nvSpPr>
          <p:spPr>
            <a:xfrm>
              <a:off x="3584448" y="2546603"/>
              <a:ext cx="1036319" cy="3175"/>
            </a:xfrm>
            <a:custGeom>
              <a:avLst/>
              <a:gdLst/>
              <a:ahLst/>
              <a:cxnLst/>
              <a:rect l="l" t="t" r="r" b="b"/>
              <a:pathLst>
                <a:path w="1036320" h="3175">
                  <a:moveTo>
                    <a:pt x="0" y="0"/>
                  </a:moveTo>
                  <a:lnTo>
                    <a:pt x="1036319" y="0"/>
                  </a:lnTo>
                  <a:lnTo>
                    <a:pt x="1036319" y="3048"/>
                  </a:lnTo>
                  <a:lnTo>
                    <a:pt x="0" y="30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7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68">
              <a:extLst>
                <a:ext uri="{FF2B5EF4-FFF2-40B4-BE49-F238E27FC236}">
                  <a16:creationId xmlns:a16="http://schemas.microsoft.com/office/drawing/2014/main" id="{C672D649-B30B-64E3-6F88-F4D67CB628FE}"/>
                </a:ext>
              </a:extLst>
            </p:cNvPr>
            <p:cNvSpPr/>
            <p:nvPr/>
          </p:nvSpPr>
          <p:spPr>
            <a:xfrm>
              <a:off x="3584448" y="2549651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9156"/>
                  </a:lnTo>
                  <a:lnTo>
                    <a:pt x="0" y="13716"/>
                  </a:lnTo>
                  <a:lnTo>
                    <a:pt x="1036320" y="13716"/>
                  </a:lnTo>
                  <a:lnTo>
                    <a:pt x="1036320" y="9156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07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69">
              <a:extLst>
                <a:ext uri="{FF2B5EF4-FFF2-40B4-BE49-F238E27FC236}">
                  <a16:creationId xmlns:a16="http://schemas.microsoft.com/office/drawing/2014/main" id="{82615F1B-6C91-0F6E-3D91-F9B27D163452}"/>
                </a:ext>
              </a:extLst>
            </p:cNvPr>
            <p:cNvSpPr/>
            <p:nvPr/>
          </p:nvSpPr>
          <p:spPr>
            <a:xfrm>
              <a:off x="3584448" y="2563367"/>
              <a:ext cx="1036319" cy="3175"/>
            </a:xfrm>
            <a:custGeom>
              <a:avLst/>
              <a:gdLst/>
              <a:ahLst/>
              <a:cxnLst/>
              <a:rect l="l" t="t" r="r" b="b"/>
              <a:pathLst>
                <a:path w="1036320" h="3175">
                  <a:moveTo>
                    <a:pt x="0" y="0"/>
                  </a:moveTo>
                  <a:lnTo>
                    <a:pt x="1036319" y="0"/>
                  </a:lnTo>
                  <a:lnTo>
                    <a:pt x="1036319" y="3048"/>
                  </a:lnTo>
                  <a:lnTo>
                    <a:pt x="0" y="30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07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70">
              <a:extLst>
                <a:ext uri="{FF2B5EF4-FFF2-40B4-BE49-F238E27FC236}">
                  <a16:creationId xmlns:a16="http://schemas.microsoft.com/office/drawing/2014/main" id="{022BEDF9-F6DC-7B78-0988-AD2527FEA1E3}"/>
                </a:ext>
              </a:extLst>
            </p:cNvPr>
            <p:cNvSpPr/>
            <p:nvPr/>
          </p:nvSpPr>
          <p:spPr>
            <a:xfrm>
              <a:off x="3584448" y="2566415"/>
              <a:ext cx="1036319" cy="9525"/>
            </a:xfrm>
            <a:custGeom>
              <a:avLst/>
              <a:gdLst/>
              <a:ahLst/>
              <a:cxnLst/>
              <a:rect l="l" t="t" r="r" b="b"/>
              <a:pathLst>
                <a:path w="1036320" h="9525">
                  <a:moveTo>
                    <a:pt x="0" y="0"/>
                  </a:moveTo>
                  <a:lnTo>
                    <a:pt x="1036319" y="0"/>
                  </a:lnTo>
                  <a:lnTo>
                    <a:pt x="1036319" y="9143"/>
                  </a:lnTo>
                  <a:lnTo>
                    <a:pt x="0" y="91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7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71">
              <a:extLst>
                <a:ext uri="{FF2B5EF4-FFF2-40B4-BE49-F238E27FC236}">
                  <a16:creationId xmlns:a16="http://schemas.microsoft.com/office/drawing/2014/main" id="{F6152CA8-FC9E-7196-A04E-73E643965C42}"/>
                </a:ext>
              </a:extLst>
            </p:cNvPr>
            <p:cNvSpPr/>
            <p:nvPr/>
          </p:nvSpPr>
          <p:spPr>
            <a:xfrm>
              <a:off x="3584448" y="2575559"/>
              <a:ext cx="1036319" cy="12700"/>
            </a:xfrm>
            <a:custGeom>
              <a:avLst/>
              <a:gdLst/>
              <a:ahLst/>
              <a:cxnLst/>
              <a:rect l="l" t="t" r="r" b="b"/>
              <a:pathLst>
                <a:path w="1036320" h="12700">
                  <a:moveTo>
                    <a:pt x="1036320" y="0"/>
                  </a:moveTo>
                  <a:lnTo>
                    <a:pt x="0" y="0"/>
                  </a:lnTo>
                  <a:lnTo>
                    <a:pt x="0" y="1524"/>
                  </a:lnTo>
                  <a:lnTo>
                    <a:pt x="0" y="7632"/>
                  </a:lnTo>
                  <a:lnTo>
                    <a:pt x="0" y="12192"/>
                  </a:lnTo>
                  <a:lnTo>
                    <a:pt x="1036320" y="12192"/>
                  </a:lnTo>
                  <a:lnTo>
                    <a:pt x="1036320" y="7632"/>
                  </a:lnTo>
                  <a:lnTo>
                    <a:pt x="1036320" y="1524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D7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72">
              <a:extLst>
                <a:ext uri="{FF2B5EF4-FFF2-40B4-BE49-F238E27FC236}">
                  <a16:creationId xmlns:a16="http://schemas.microsoft.com/office/drawing/2014/main" id="{CF9B6ADE-8520-DC59-EEBE-6B00C11F477B}"/>
                </a:ext>
              </a:extLst>
            </p:cNvPr>
            <p:cNvSpPr/>
            <p:nvPr/>
          </p:nvSpPr>
          <p:spPr>
            <a:xfrm>
              <a:off x="3584448" y="2587751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D77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73">
              <a:extLst>
                <a:ext uri="{FF2B5EF4-FFF2-40B4-BE49-F238E27FC236}">
                  <a16:creationId xmlns:a16="http://schemas.microsoft.com/office/drawing/2014/main" id="{106F3811-BFEB-2CCD-C7AF-6080AA9425FB}"/>
                </a:ext>
              </a:extLst>
            </p:cNvPr>
            <p:cNvSpPr/>
            <p:nvPr/>
          </p:nvSpPr>
          <p:spPr>
            <a:xfrm>
              <a:off x="3584448" y="2592323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1036320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0" y="7620"/>
                  </a:lnTo>
                  <a:lnTo>
                    <a:pt x="0" y="16776"/>
                  </a:lnTo>
                  <a:lnTo>
                    <a:pt x="1036320" y="16776"/>
                  </a:lnTo>
                  <a:lnTo>
                    <a:pt x="1036320" y="7620"/>
                  </a:lnTo>
                  <a:lnTo>
                    <a:pt x="1036320" y="6096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B77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74">
              <a:extLst>
                <a:ext uri="{FF2B5EF4-FFF2-40B4-BE49-F238E27FC236}">
                  <a16:creationId xmlns:a16="http://schemas.microsoft.com/office/drawing/2014/main" id="{7CE116E0-FBC0-4A0A-A9C6-1F4832109573}"/>
                </a:ext>
              </a:extLst>
            </p:cNvPr>
            <p:cNvSpPr/>
            <p:nvPr/>
          </p:nvSpPr>
          <p:spPr>
            <a:xfrm>
              <a:off x="3584448" y="2609088"/>
              <a:ext cx="1036319" cy="3175"/>
            </a:xfrm>
            <a:custGeom>
              <a:avLst/>
              <a:gdLst/>
              <a:ahLst/>
              <a:cxnLst/>
              <a:rect l="l" t="t" r="r" b="b"/>
              <a:pathLst>
                <a:path w="1036320" h="3175">
                  <a:moveTo>
                    <a:pt x="0" y="0"/>
                  </a:moveTo>
                  <a:lnTo>
                    <a:pt x="1036319" y="0"/>
                  </a:lnTo>
                  <a:lnTo>
                    <a:pt x="1036319" y="3047"/>
                  </a:lnTo>
                  <a:lnTo>
                    <a:pt x="0" y="30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77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75">
              <a:extLst>
                <a:ext uri="{FF2B5EF4-FFF2-40B4-BE49-F238E27FC236}">
                  <a16:creationId xmlns:a16="http://schemas.microsoft.com/office/drawing/2014/main" id="{63D574B2-0BDB-1AE4-959F-E7CC2853168B}"/>
                </a:ext>
              </a:extLst>
            </p:cNvPr>
            <p:cNvSpPr/>
            <p:nvPr/>
          </p:nvSpPr>
          <p:spPr>
            <a:xfrm>
              <a:off x="3584448" y="2612135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0" y="13716"/>
                  </a:lnTo>
                  <a:lnTo>
                    <a:pt x="1036320" y="13716"/>
                  </a:lnTo>
                  <a:lnTo>
                    <a:pt x="1036320" y="4572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97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76">
              <a:extLst>
                <a:ext uri="{FF2B5EF4-FFF2-40B4-BE49-F238E27FC236}">
                  <a16:creationId xmlns:a16="http://schemas.microsoft.com/office/drawing/2014/main" id="{32422D7F-D481-EEA4-32D1-AD8AE9F12015}"/>
                </a:ext>
              </a:extLst>
            </p:cNvPr>
            <p:cNvSpPr/>
            <p:nvPr/>
          </p:nvSpPr>
          <p:spPr>
            <a:xfrm>
              <a:off x="3584448" y="2625851"/>
              <a:ext cx="1036319" cy="8255"/>
            </a:xfrm>
            <a:custGeom>
              <a:avLst/>
              <a:gdLst/>
              <a:ahLst/>
              <a:cxnLst/>
              <a:rect l="l" t="t" r="r" b="b"/>
              <a:pathLst>
                <a:path w="1036320" h="8255">
                  <a:moveTo>
                    <a:pt x="1036320" y="0"/>
                  </a:moveTo>
                  <a:lnTo>
                    <a:pt x="0" y="0"/>
                  </a:lnTo>
                  <a:lnTo>
                    <a:pt x="0" y="3048"/>
                  </a:lnTo>
                  <a:lnTo>
                    <a:pt x="0" y="7632"/>
                  </a:lnTo>
                  <a:lnTo>
                    <a:pt x="1036320" y="7632"/>
                  </a:lnTo>
                  <a:lnTo>
                    <a:pt x="1036320" y="3048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87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77">
              <a:extLst>
                <a:ext uri="{FF2B5EF4-FFF2-40B4-BE49-F238E27FC236}">
                  <a16:creationId xmlns:a16="http://schemas.microsoft.com/office/drawing/2014/main" id="{120A4376-C55B-22C2-8293-FB1885A9F8EB}"/>
                </a:ext>
              </a:extLst>
            </p:cNvPr>
            <p:cNvSpPr/>
            <p:nvPr/>
          </p:nvSpPr>
          <p:spPr>
            <a:xfrm>
              <a:off x="3584448" y="2633484"/>
              <a:ext cx="1036319" cy="9525"/>
            </a:xfrm>
            <a:custGeom>
              <a:avLst/>
              <a:gdLst/>
              <a:ahLst/>
              <a:cxnLst/>
              <a:rect l="l" t="t" r="r" b="b"/>
              <a:pathLst>
                <a:path w="1036320" h="9525">
                  <a:moveTo>
                    <a:pt x="1036320" y="0"/>
                  </a:moveTo>
                  <a:lnTo>
                    <a:pt x="0" y="0"/>
                  </a:lnTo>
                  <a:lnTo>
                    <a:pt x="0" y="7607"/>
                  </a:lnTo>
                  <a:lnTo>
                    <a:pt x="0" y="9131"/>
                  </a:lnTo>
                  <a:lnTo>
                    <a:pt x="1036320" y="9131"/>
                  </a:lnTo>
                  <a:lnTo>
                    <a:pt x="1036320" y="7607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67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78">
              <a:extLst>
                <a:ext uri="{FF2B5EF4-FFF2-40B4-BE49-F238E27FC236}">
                  <a16:creationId xmlns:a16="http://schemas.microsoft.com/office/drawing/2014/main" id="{E5969013-0FE9-8EDF-FB5C-AD9D340A8382}"/>
                </a:ext>
              </a:extLst>
            </p:cNvPr>
            <p:cNvSpPr/>
            <p:nvPr/>
          </p:nvSpPr>
          <p:spPr>
            <a:xfrm>
              <a:off x="3584448" y="2642615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74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79">
              <a:extLst>
                <a:ext uri="{FF2B5EF4-FFF2-40B4-BE49-F238E27FC236}">
                  <a16:creationId xmlns:a16="http://schemas.microsoft.com/office/drawing/2014/main" id="{387F792B-1377-EBDD-D802-6DFE7489856B}"/>
                </a:ext>
              </a:extLst>
            </p:cNvPr>
            <p:cNvSpPr/>
            <p:nvPr/>
          </p:nvSpPr>
          <p:spPr>
            <a:xfrm>
              <a:off x="3584448" y="2647188"/>
              <a:ext cx="1036319" cy="7620"/>
            </a:xfrm>
            <a:custGeom>
              <a:avLst/>
              <a:gdLst/>
              <a:ahLst/>
              <a:cxnLst/>
              <a:rect l="l" t="t" r="r" b="b"/>
              <a:pathLst>
                <a:path w="1036320" h="7619">
                  <a:moveTo>
                    <a:pt x="0" y="0"/>
                  </a:moveTo>
                  <a:lnTo>
                    <a:pt x="1036319" y="0"/>
                  </a:lnTo>
                  <a:lnTo>
                    <a:pt x="1036319" y="7619"/>
                  </a:lnTo>
                  <a:lnTo>
                    <a:pt x="0" y="7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4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80">
              <a:extLst>
                <a:ext uri="{FF2B5EF4-FFF2-40B4-BE49-F238E27FC236}">
                  <a16:creationId xmlns:a16="http://schemas.microsoft.com/office/drawing/2014/main" id="{2D843921-97A0-4F55-DE23-191B27F510B5}"/>
                </a:ext>
              </a:extLst>
            </p:cNvPr>
            <p:cNvSpPr/>
            <p:nvPr/>
          </p:nvSpPr>
          <p:spPr>
            <a:xfrm>
              <a:off x="3584448" y="2654807"/>
              <a:ext cx="1036319" cy="6350"/>
            </a:xfrm>
            <a:custGeom>
              <a:avLst/>
              <a:gdLst/>
              <a:ahLst/>
              <a:cxnLst/>
              <a:rect l="l" t="t" r="r" b="b"/>
              <a:pathLst>
                <a:path w="1036320" h="6350">
                  <a:moveTo>
                    <a:pt x="0" y="0"/>
                  </a:moveTo>
                  <a:lnTo>
                    <a:pt x="1036319" y="0"/>
                  </a:lnTo>
                  <a:lnTo>
                    <a:pt x="1036319" y="6095"/>
                  </a:lnTo>
                  <a:lnTo>
                    <a:pt x="0" y="60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81">
              <a:extLst>
                <a:ext uri="{FF2B5EF4-FFF2-40B4-BE49-F238E27FC236}">
                  <a16:creationId xmlns:a16="http://schemas.microsoft.com/office/drawing/2014/main" id="{779124DE-F7B9-1562-3015-DC4BA6CBBF66}"/>
                </a:ext>
              </a:extLst>
            </p:cNvPr>
            <p:cNvSpPr/>
            <p:nvPr/>
          </p:nvSpPr>
          <p:spPr>
            <a:xfrm>
              <a:off x="3584448" y="2660903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0" y="7620"/>
                  </a:lnTo>
                  <a:lnTo>
                    <a:pt x="0" y="13716"/>
                  </a:lnTo>
                  <a:lnTo>
                    <a:pt x="1036320" y="13716"/>
                  </a:lnTo>
                  <a:lnTo>
                    <a:pt x="1036320" y="7620"/>
                  </a:lnTo>
                  <a:lnTo>
                    <a:pt x="1036320" y="4572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27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82">
              <a:extLst>
                <a:ext uri="{FF2B5EF4-FFF2-40B4-BE49-F238E27FC236}">
                  <a16:creationId xmlns:a16="http://schemas.microsoft.com/office/drawing/2014/main" id="{C38D0873-853E-DA01-1205-7F5ECDCD792E}"/>
                </a:ext>
              </a:extLst>
            </p:cNvPr>
            <p:cNvSpPr/>
            <p:nvPr/>
          </p:nvSpPr>
          <p:spPr>
            <a:xfrm>
              <a:off x="3584448" y="2674619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17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83">
              <a:extLst>
                <a:ext uri="{FF2B5EF4-FFF2-40B4-BE49-F238E27FC236}">
                  <a16:creationId xmlns:a16="http://schemas.microsoft.com/office/drawing/2014/main" id="{853218AA-9332-2EFE-5DA6-7A5FA23E19D6}"/>
                </a:ext>
              </a:extLst>
            </p:cNvPr>
            <p:cNvSpPr/>
            <p:nvPr/>
          </p:nvSpPr>
          <p:spPr>
            <a:xfrm>
              <a:off x="3584448" y="2679191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17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84">
              <a:extLst>
                <a:ext uri="{FF2B5EF4-FFF2-40B4-BE49-F238E27FC236}">
                  <a16:creationId xmlns:a16="http://schemas.microsoft.com/office/drawing/2014/main" id="{942F277C-4080-D5B4-C6DE-092ABFA33C4C}"/>
                </a:ext>
              </a:extLst>
            </p:cNvPr>
            <p:cNvSpPr/>
            <p:nvPr/>
          </p:nvSpPr>
          <p:spPr>
            <a:xfrm>
              <a:off x="3584448" y="2683776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1036320" y="0"/>
                  </a:moveTo>
                  <a:lnTo>
                    <a:pt x="0" y="0"/>
                  </a:lnTo>
                  <a:lnTo>
                    <a:pt x="0" y="7607"/>
                  </a:lnTo>
                  <a:lnTo>
                    <a:pt x="0" y="12192"/>
                  </a:lnTo>
                  <a:lnTo>
                    <a:pt x="0" y="16751"/>
                  </a:lnTo>
                  <a:lnTo>
                    <a:pt x="1036320" y="16751"/>
                  </a:lnTo>
                  <a:lnTo>
                    <a:pt x="1036320" y="12192"/>
                  </a:lnTo>
                  <a:lnTo>
                    <a:pt x="1036320" y="7607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3F7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85">
              <a:extLst>
                <a:ext uri="{FF2B5EF4-FFF2-40B4-BE49-F238E27FC236}">
                  <a16:creationId xmlns:a16="http://schemas.microsoft.com/office/drawing/2014/main" id="{A5911E49-57AF-1DC9-0D82-B5ABA86C5956}"/>
                </a:ext>
              </a:extLst>
            </p:cNvPr>
            <p:cNvSpPr/>
            <p:nvPr/>
          </p:nvSpPr>
          <p:spPr>
            <a:xfrm>
              <a:off x="3584448" y="2700527"/>
              <a:ext cx="1036319" cy="12700"/>
            </a:xfrm>
            <a:custGeom>
              <a:avLst/>
              <a:gdLst/>
              <a:ahLst/>
              <a:cxnLst/>
              <a:rect l="l" t="t" r="r" b="b"/>
              <a:pathLst>
                <a:path w="1036320" h="12700">
                  <a:moveTo>
                    <a:pt x="0" y="0"/>
                  </a:moveTo>
                  <a:lnTo>
                    <a:pt x="1036319" y="0"/>
                  </a:lnTo>
                  <a:lnTo>
                    <a:pt x="1036319" y="12191"/>
                  </a:lnTo>
                  <a:lnTo>
                    <a:pt x="0" y="121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7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86">
              <a:extLst>
                <a:ext uri="{FF2B5EF4-FFF2-40B4-BE49-F238E27FC236}">
                  <a16:creationId xmlns:a16="http://schemas.microsoft.com/office/drawing/2014/main" id="{5FB2628E-D715-0740-BE3F-E8D0AB7A1316}"/>
                </a:ext>
              </a:extLst>
            </p:cNvPr>
            <p:cNvSpPr/>
            <p:nvPr/>
          </p:nvSpPr>
          <p:spPr>
            <a:xfrm>
              <a:off x="3584448" y="2712719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6E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87">
              <a:extLst>
                <a:ext uri="{FF2B5EF4-FFF2-40B4-BE49-F238E27FC236}">
                  <a16:creationId xmlns:a16="http://schemas.microsoft.com/office/drawing/2014/main" id="{BBA63476-0F14-222A-E96E-F106AE872B13}"/>
                </a:ext>
              </a:extLst>
            </p:cNvPr>
            <p:cNvSpPr/>
            <p:nvPr/>
          </p:nvSpPr>
          <p:spPr>
            <a:xfrm>
              <a:off x="3584448" y="2729483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6E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88">
              <a:extLst>
                <a:ext uri="{FF2B5EF4-FFF2-40B4-BE49-F238E27FC236}">
                  <a16:creationId xmlns:a16="http://schemas.microsoft.com/office/drawing/2014/main" id="{8E25D110-20BA-BAF1-D33D-64464F277022}"/>
                </a:ext>
              </a:extLst>
            </p:cNvPr>
            <p:cNvSpPr/>
            <p:nvPr/>
          </p:nvSpPr>
          <p:spPr>
            <a:xfrm>
              <a:off x="3584448" y="2746247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3"/>
                  </a:lnTo>
                  <a:lnTo>
                    <a:pt x="0" y="167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6D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89">
              <a:extLst>
                <a:ext uri="{FF2B5EF4-FFF2-40B4-BE49-F238E27FC236}">
                  <a16:creationId xmlns:a16="http://schemas.microsoft.com/office/drawing/2014/main" id="{A48F98F6-67C7-EF7C-6049-586E7FAB1356}"/>
                </a:ext>
              </a:extLst>
            </p:cNvPr>
            <p:cNvSpPr/>
            <p:nvPr/>
          </p:nvSpPr>
          <p:spPr>
            <a:xfrm>
              <a:off x="3584448" y="2763011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6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90">
              <a:extLst>
                <a:ext uri="{FF2B5EF4-FFF2-40B4-BE49-F238E27FC236}">
                  <a16:creationId xmlns:a16="http://schemas.microsoft.com/office/drawing/2014/main" id="{D75030D6-96E9-9CFB-42C1-977E34D6E7E3}"/>
                </a:ext>
              </a:extLst>
            </p:cNvPr>
            <p:cNvSpPr/>
            <p:nvPr/>
          </p:nvSpPr>
          <p:spPr>
            <a:xfrm>
              <a:off x="3584448" y="2779775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6B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91">
              <a:extLst>
                <a:ext uri="{FF2B5EF4-FFF2-40B4-BE49-F238E27FC236}">
                  <a16:creationId xmlns:a16="http://schemas.microsoft.com/office/drawing/2014/main" id="{4634E52E-CB92-404F-50FB-56B04EDC67F4}"/>
                </a:ext>
              </a:extLst>
            </p:cNvPr>
            <p:cNvSpPr/>
            <p:nvPr/>
          </p:nvSpPr>
          <p:spPr>
            <a:xfrm>
              <a:off x="3584448" y="2796539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3"/>
                  </a:lnTo>
                  <a:lnTo>
                    <a:pt x="0" y="167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69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92">
              <a:extLst>
                <a:ext uri="{FF2B5EF4-FFF2-40B4-BE49-F238E27FC236}">
                  <a16:creationId xmlns:a16="http://schemas.microsoft.com/office/drawing/2014/main" id="{328FA179-442D-CD1D-B4B6-003191F5C704}"/>
                </a:ext>
              </a:extLst>
            </p:cNvPr>
            <p:cNvSpPr/>
            <p:nvPr/>
          </p:nvSpPr>
          <p:spPr>
            <a:xfrm>
              <a:off x="3584448" y="2813303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1036320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16764"/>
                  </a:lnTo>
                  <a:lnTo>
                    <a:pt x="1036320" y="16764"/>
                  </a:lnTo>
                  <a:lnTo>
                    <a:pt x="1036320" y="7620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3669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93">
              <a:extLst>
                <a:ext uri="{FF2B5EF4-FFF2-40B4-BE49-F238E27FC236}">
                  <a16:creationId xmlns:a16="http://schemas.microsoft.com/office/drawing/2014/main" id="{CB7FD14A-36BF-ADA9-B7A6-482FE1E6EB76}"/>
                </a:ext>
              </a:extLst>
            </p:cNvPr>
            <p:cNvSpPr/>
            <p:nvPr/>
          </p:nvSpPr>
          <p:spPr>
            <a:xfrm>
              <a:off x="3584448" y="2830067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669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94">
              <a:extLst>
                <a:ext uri="{FF2B5EF4-FFF2-40B4-BE49-F238E27FC236}">
                  <a16:creationId xmlns:a16="http://schemas.microsoft.com/office/drawing/2014/main" id="{D644BBB1-90D3-E983-3382-1F6AD13AD100}"/>
                </a:ext>
              </a:extLst>
            </p:cNvPr>
            <p:cNvSpPr/>
            <p:nvPr/>
          </p:nvSpPr>
          <p:spPr>
            <a:xfrm>
              <a:off x="3584448" y="2846831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467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2" name="object 95">
              <a:extLst>
                <a:ext uri="{FF2B5EF4-FFF2-40B4-BE49-F238E27FC236}">
                  <a16:creationId xmlns:a16="http://schemas.microsoft.com/office/drawing/2014/main" id="{7BB6C2CD-39B1-CDD1-D989-1533F53344D9}"/>
                </a:ext>
              </a:extLst>
            </p:cNvPr>
            <p:cNvSpPr/>
            <p:nvPr/>
          </p:nvSpPr>
          <p:spPr>
            <a:xfrm>
              <a:off x="3584448" y="2863596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3"/>
                  </a:lnTo>
                  <a:lnTo>
                    <a:pt x="0" y="167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467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3" name="object 96">
              <a:extLst>
                <a:ext uri="{FF2B5EF4-FFF2-40B4-BE49-F238E27FC236}">
                  <a16:creationId xmlns:a16="http://schemas.microsoft.com/office/drawing/2014/main" id="{CCCA1310-9838-BEA3-BE25-AFF4C8EB66AF}"/>
                </a:ext>
              </a:extLst>
            </p:cNvPr>
            <p:cNvSpPr/>
            <p:nvPr/>
          </p:nvSpPr>
          <p:spPr>
            <a:xfrm>
              <a:off x="3584448" y="2880359"/>
              <a:ext cx="1036319" cy="15240"/>
            </a:xfrm>
            <a:custGeom>
              <a:avLst/>
              <a:gdLst/>
              <a:ahLst/>
              <a:cxnLst/>
              <a:rect l="l" t="t" r="r" b="b"/>
              <a:pathLst>
                <a:path w="1036320" h="15239">
                  <a:moveTo>
                    <a:pt x="0" y="0"/>
                  </a:moveTo>
                  <a:lnTo>
                    <a:pt x="1036319" y="0"/>
                  </a:lnTo>
                  <a:lnTo>
                    <a:pt x="1036319" y="15240"/>
                  </a:lnTo>
                  <a:lnTo>
                    <a:pt x="0" y="15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66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4" name="object 97">
              <a:extLst>
                <a:ext uri="{FF2B5EF4-FFF2-40B4-BE49-F238E27FC236}">
                  <a16:creationId xmlns:a16="http://schemas.microsoft.com/office/drawing/2014/main" id="{7495A35D-D116-C583-5B4F-23D6752D11ED}"/>
                </a:ext>
              </a:extLst>
            </p:cNvPr>
            <p:cNvSpPr/>
            <p:nvPr/>
          </p:nvSpPr>
          <p:spPr>
            <a:xfrm>
              <a:off x="3584448" y="2895599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164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5" name="object 98">
              <a:extLst>
                <a:ext uri="{FF2B5EF4-FFF2-40B4-BE49-F238E27FC236}">
                  <a16:creationId xmlns:a16="http://schemas.microsoft.com/office/drawing/2014/main" id="{E783ABC4-9331-470D-CC1B-9DF749972219}"/>
                </a:ext>
              </a:extLst>
            </p:cNvPr>
            <p:cNvSpPr/>
            <p:nvPr/>
          </p:nvSpPr>
          <p:spPr>
            <a:xfrm>
              <a:off x="3584448" y="2912364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3"/>
                  </a:lnTo>
                  <a:lnTo>
                    <a:pt x="0" y="167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164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6" name="object 99">
              <a:extLst>
                <a:ext uri="{FF2B5EF4-FFF2-40B4-BE49-F238E27FC236}">
                  <a16:creationId xmlns:a16="http://schemas.microsoft.com/office/drawing/2014/main" id="{56972A83-A1B3-EC74-6F72-66B5114B47BE}"/>
                </a:ext>
              </a:extLst>
            </p:cNvPr>
            <p:cNvSpPr/>
            <p:nvPr/>
          </p:nvSpPr>
          <p:spPr>
            <a:xfrm>
              <a:off x="3584448" y="2929127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F6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7" name="object 100">
              <a:extLst>
                <a:ext uri="{FF2B5EF4-FFF2-40B4-BE49-F238E27FC236}">
                  <a16:creationId xmlns:a16="http://schemas.microsoft.com/office/drawing/2014/main" id="{42CF7A92-C56D-3105-0B06-340CED26D1FE}"/>
                </a:ext>
              </a:extLst>
            </p:cNvPr>
            <p:cNvSpPr/>
            <p:nvPr/>
          </p:nvSpPr>
          <p:spPr>
            <a:xfrm>
              <a:off x="3584448" y="2945891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F62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8" name="object 101">
              <a:extLst>
                <a:ext uri="{FF2B5EF4-FFF2-40B4-BE49-F238E27FC236}">
                  <a16:creationId xmlns:a16="http://schemas.microsoft.com/office/drawing/2014/main" id="{7C08E6C6-DC08-AA82-798F-A877D2E3BD12}"/>
                </a:ext>
              </a:extLst>
            </p:cNvPr>
            <p:cNvSpPr/>
            <p:nvPr/>
          </p:nvSpPr>
          <p:spPr>
            <a:xfrm>
              <a:off x="3584448" y="2962655"/>
              <a:ext cx="1036319" cy="9525"/>
            </a:xfrm>
            <a:custGeom>
              <a:avLst/>
              <a:gdLst/>
              <a:ahLst/>
              <a:cxnLst/>
              <a:rect l="l" t="t" r="r" b="b"/>
              <a:pathLst>
                <a:path w="1036320" h="9525">
                  <a:moveTo>
                    <a:pt x="1036319" y="9143"/>
                  </a:moveTo>
                  <a:lnTo>
                    <a:pt x="0" y="9143"/>
                  </a:lnTo>
                  <a:lnTo>
                    <a:pt x="0" y="0"/>
                  </a:lnTo>
                  <a:lnTo>
                    <a:pt x="1036319" y="0"/>
                  </a:lnTo>
                  <a:lnTo>
                    <a:pt x="1036319" y="9143"/>
                  </a:lnTo>
                  <a:close/>
                </a:path>
              </a:pathLst>
            </a:custGeom>
            <a:solidFill>
              <a:srgbClr val="2D60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9" name="object 102">
            <a:extLst>
              <a:ext uri="{FF2B5EF4-FFF2-40B4-BE49-F238E27FC236}">
                <a16:creationId xmlns:a16="http://schemas.microsoft.com/office/drawing/2014/main" id="{140FF9E5-D4A8-87D7-7F56-22E35DC7A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440697" y="2931903"/>
            <a:ext cx="1036319" cy="36574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8745" marR="111760" indent="43815" algn="ctr">
              <a:lnSpc>
                <a:spcPct val="127699"/>
              </a:lnSpc>
              <a:spcBef>
                <a:spcPts val="9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lang="en-US" sz="900" b="1" dirty="0">
                <a:solidFill>
                  <a:srgbClr val="FFFFFF"/>
                </a:solidFill>
                <a:latin typeface="Calibri"/>
                <a:cs typeface="Calibri"/>
              </a:rPr>
              <a:t>dministrative</a:t>
            </a:r>
          </a:p>
          <a:p>
            <a:pPr marL="118745" marR="111760" indent="43815" algn="ctr">
              <a:lnSpc>
                <a:spcPct val="127699"/>
              </a:lnSpc>
              <a:spcBef>
                <a:spcPts val="95"/>
              </a:spcBef>
            </a:pPr>
            <a:r>
              <a:rPr lang="en-US" sz="900" b="1" dirty="0">
                <a:solidFill>
                  <a:srgbClr val="FFFFFF"/>
                </a:solidFill>
                <a:latin typeface="Calibri"/>
                <a:cs typeface="Calibri"/>
              </a:rPr>
              <a:t>Secretary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53" name="object 53" descr="Assistant to an Executive Officer"/>
          <p:cNvGrpSpPr/>
          <p:nvPr/>
        </p:nvGrpSpPr>
        <p:grpSpPr>
          <a:xfrm>
            <a:off x="3584448" y="2436875"/>
            <a:ext cx="1036319" cy="535305"/>
            <a:chOff x="3584448" y="2436875"/>
            <a:chExt cx="1036319" cy="535305"/>
          </a:xfrm>
        </p:grpSpPr>
        <p:sp>
          <p:nvSpPr>
            <p:cNvPr id="54" name="object 54"/>
            <p:cNvSpPr/>
            <p:nvPr/>
          </p:nvSpPr>
          <p:spPr>
            <a:xfrm>
              <a:off x="3584448" y="2436875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1036319" y="4572"/>
                  </a:moveTo>
                  <a:lnTo>
                    <a:pt x="0" y="4572"/>
                  </a:lnTo>
                  <a:lnTo>
                    <a:pt x="0" y="0"/>
                  </a:lnTo>
                  <a:lnTo>
                    <a:pt x="1036319" y="0"/>
                  </a:lnTo>
                  <a:lnTo>
                    <a:pt x="1036319" y="4572"/>
                  </a:lnTo>
                  <a:close/>
                </a:path>
              </a:pathLst>
            </a:custGeom>
            <a:solidFill>
              <a:srgbClr val="6083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584448" y="2441447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1"/>
                  </a:lnTo>
                  <a:lnTo>
                    <a:pt x="0" y="4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E83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584448" y="2446019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E8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584448" y="2450591"/>
              <a:ext cx="1036319" cy="12700"/>
            </a:xfrm>
            <a:custGeom>
              <a:avLst/>
              <a:gdLst/>
              <a:ahLst/>
              <a:cxnLst/>
              <a:rect l="l" t="t" r="r" b="b"/>
              <a:pathLst>
                <a:path w="1036320" h="12700">
                  <a:moveTo>
                    <a:pt x="1036320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12192"/>
                  </a:lnTo>
                  <a:lnTo>
                    <a:pt x="1036320" y="12192"/>
                  </a:lnTo>
                  <a:lnTo>
                    <a:pt x="1036320" y="7620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D8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3584448" y="2462783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D8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584448" y="2467368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1036320" y="0"/>
                  </a:moveTo>
                  <a:lnTo>
                    <a:pt x="0" y="0"/>
                  </a:lnTo>
                  <a:lnTo>
                    <a:pt x="0" y="7607"/>
                  </a:lnTo>
                  <a:lnTo>
                    <a:pt x="0" y="9131"/>
                  </a:lnTo>
                  <a:lnTo>
                    <a:pt x="0" y="16751"/>
                  </a:lnTo>
                  <a:lnTo>
                    <a:pt x="1036320" y="16751"/>
                  </a:lnTo>
                  <a:lnTo>
                    <a:pt x="1036320" y="9131"/>
                  </a:lnTo>
                  <a:lnTo>
                    <a:pt x="1036320" y="7607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B8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584448" y="2484119"/>
              <a:ext cx="1036319" cy="3175"/>
            </a:xfrm>
            <a:custGeom>
              <a:avLst/>
              <a:gdLst/>
              <a:ahLst/>
              <a:cxnLst/>
              <a:rect l="l" t="t" r="r" b="b"/>
              <a:pathLst>
                <a:path w="1036320" h="3175">
                  <a:moveTo>
                    <a:pt x="0" y="0"/>
                  </a:moveTo>
                  <a:lnTo>
                    <a:pt x="1036319" y="0"/>
                  </a:lnTo>
                  <a:lnTo>
                    <a:pt x="1036319" y="3048"/>
                  </a:lnTo>
                  <a:lnTo>
                    <a:pt x="0" y="30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8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3584448" y="2487167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0" y="12192"/>
                  </a:lnTo>
                  <a:lnTo>
                    <a:pt x="0" y="13716"/>
                  </a:lnTo>
                  <a:lnTo>
                    <a:pt x="1036320" y="13716"/>
                  </a:lnTo>
                  <a:lnTo>
                    <a:pt x="1036320" y="12192"/>
                  </a:lnTo>
                  <a:lnTo>
                    <a:pt x="1036320" y="4572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97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584448" y="2500883"/>
              <a:ext cx="1036319" cy="6350"/>
            </a:xfrm>
            <a:custGeom>
              <a:avLst/>
              <a:gdLst/>
              <a:ahLst/>
              <a:cxnLst/>
              <a:rect l="l" t="t" r="r" b="b"/>
              <a:pathLst>
                <a:path w="1036320" h="6350">
                  <a:moveTo>
                    <a:pt x="0" y="0"/>
                  </a:moveTo>
                  <a:lnTo>
                    <a:pt x="1036319" y="0"/>
                  </a:lnTo>
                  <a:lnTo>
                    <a:pt x="1036319" y="6096"/>
                  </a:lnTo>
                  <a:lnTo>
                    <a:pt x="0" y="60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77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584448" y="2506980"/>
              <a:ext cx="1036319" cy="6350"/>
            </a:xfrm>
            <a:custGeom>
              <a:avLst/>
              <a:gdLst/>
              <a:ahLst/>
              <a:cxnLst/>
              <a:rect l="l" t="t" r="r" b="b"/>
              <a:pathLst>
                <a:path w="1036320" h="6350">
                  <a:moveTo>
                    <a:pt x="0" y="0"/>
                  </a:moveTo>
                  <a:lnTo>
                    <a:pt x="1036319" y="0"/>
                  </a:lnTo>
                  <a:lnTo>
                    <a:pt x="1036319" y="6095"/>
                  </a:lnTo>
                  <a:lnTo>
                    <a:pt x="0" y="60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67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3584448" y="2513075"/>
              <a:ext cx="1036319" cy="8255"/>
            </a:xfrm>
            <a:custGeom>
              <a:avLst/>
              <a:gdLst/>
              <a:ahLst/>
              <a:cxnLst/>
              <a:rect l="l" t="t" r="r" b="b"/>
              <a:pathLst>
                <a:path w="1036320" h="8255">
                  <a:moveTo>
                    <a:pt x="1036320" y="0"/>
                  </a:moveTo>
                  <a:lnTo>
                    <a:pt x="0" y="0"/>
                  </a:lnTo>
                  <a:lnTo>
                    <a:pt x="0" y="1524"/>
                  </a:lnTo>
                  <a:lnTo>
                    <a:pt x="0" y="7632"/>
                  </a:lnTo>
                  <a:lnTo>
                    <a:pt x="1036320" y="7632"/>
                  </a:lnTo>
                  <a:lnTo>
                    <a:pt x="1036320" y="1524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67C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584448" y="2520708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7607"/>
                  </a:lnTo>
                  <a:lnTo>
                    <a:pt x="0" y="9131"/>
                  </a:lnTo>
                  <a:lnTo>
                    <a:pt x="0" y="13703"/>
                  </a:lnTo>
                  <a:lnTo>
                    <a:pt x="1036320" y="13703"/>
                  </a:lnTo>
                  <a:lnTo>
                    <a:pt x="1036320" y="9131"/>
                  </a:lnTo>
                  <a:lnTo>
                    <a:pt x="1036320" y="7607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47C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584448" y="2534411"/>
              <a:ext cx="1036319" cy="12700"/>
            </a:xfrm>
            <a:custGeom>
              <a:avLst/>
              <a:gdLst/>
              <a:ahLst/>
              <a:cxnLst/>
              <a:rect l="l" t="t" r="r" b="b"/>
              <a:pathLst>
                <a:path w="1036320" h="12700">
                  <a:moveTo>
                    <a:pt x="1036320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12192"/>
                  </a:lnTo>
                  <a:lnTo>
                    <a:pt x="1036320" y="12192"/>
                  </a:lnTo>
                  <a:lnTo>
                    <a:pt x="1036320" y="7620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27C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3584448" y="2546603"/>
              <a:ext cx="1036319" cy="3175"/>
            </a:xfrm>
            <a:custGeom>
              <a:avLst/>
              <a:gdLst/>
              <a:ahLst/>
              <a:cxnLst/>
              <a:rect l="l" t="t" r="r" b="b"/>
              <a:pathLst>
                <a:path w="1036320" h="3175">
                  <a:moveTo>
                    <a:pt x="0" y="0"/>
                  </a:moveTo>
                  <a:lnTo>
                    <a:pt x="1036319" y="0"/>
                  </a:lnTo>
                  <a:lnTo>
                    <a:pt x="1036319" y="3048"/>
                  </a:lnTo>
                  <a:lnTo>
                    <a:pt x="0" y="30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7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3584448" y="2549651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9156"/>
                  </a:lnTo>
                  <a:lnTo>
                    <a:pt x="0" y="13716"/>
                  </a:lnTo>
                  <a:lnTo>
                    <a:pt x="1036320" y="13716"/>
                  </a:lnTo>
                  <a:lnTo>
                    <a:pt x="1036320" y="9156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507B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584448" y="2563367"/>
              <a:ext cx="1036319" cy="3175"/>
            </a:xfrm>
            <a:custGeom>
              <a:avLst/>
              <a:gdLst/>
              <a:ahLst/>
              <a:cxnLst/>
              <a:rect l="l" t="t" r="r" b="b"/>
              <a:pathLst>
                <a:path w="1036320" h="3175">
                  <a:moveTo>
                    <a:pt x="0" y="0"/>
                  </a:moveTo>
                  <a:lnTo>
                    <a:pt x="1036319" y="0"/>
                  </a:lnTo>
                  <a:lnTo>
                    <a:pt x="1036319" y="3048"/>
                  </a:lnTo>
                  <a:lnTo>
                    <a:pt x="0" y="30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07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584448" y="2566415"/>
              <a:ext cx="1036319" cy="9525"/>
            </a:xfrm>
            <a:custGeom>
              <a:avLst/>
              <a:gdLst/>
              <a:ahLst/>
              <a:cxnLst/>
              <a:rect l="l" t="t" r="r" b="b"/>
              <a:pathLst>
                <a:path w="1036320" h="9525">
                  <a:moveTo>
                    <a:pt x="0" y="0"/>
                  </a:moveTo>
                  <a:lnTo>
                    <a:pt x="1036319" y="0"/>
                  </a:lnTo>
                  <a:lnTo>
                    <a:pt x="1036319" y="9143"/>
                  </a:lnTo>
                  <a:lnTo>
                    <a:pt x="0" y="91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7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3584448" y="2575559"/>
              <a:ext cx="1036319" cy="12700"/>
            </a:xfrm>
            <a:custGeom>
              <a:avLst/>
              <a:gdLst/>
              <a:ahLst/>
              <a:cxnLst/>
              <a:rect l="l" t="t" r="r" b="b"/>
              <a:pathLst>
                <a:path w="1036320" h="12700">
                  <a:moveTo>
                    <a:pt x="1036320" y="0"/>
                  </a:moveTo>
                  <a:lnTo>
                    <a:pt x="0" y="0"/>
                  </a:lnTo>
                  <a:lnTo>
                    <a:pt x="0" y="1524"/>
                  </a:lnTo>
                  <a:lnTo>
                    <a:pt x="0" y="7632"/>
                  </a:lnTo>
                  <a:lnTo>
                    <a:pt x="0" y="12192"/>
                  </a:lnTo>
                  <a:lnTo>
                    <a:pt x="1036320" y="12192"/>
                  </a:lnTo>
                  <a:lnTo>
                    <a:pt x="1036320" y="7632"/>
                  </a:lnTo>
                  <a:lnTo>
                    <a:pt x="1036320" y="1524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D7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3584448" y="2587751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D77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3584448" y="2592323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1036320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0" y="7620"/>
                  </a:lnTo>
                  <a:lnTo>
                    <a:pt x="0" y="16776"/>
                  </a:lnTo>
                  <a:lnTo>
                    <a:pt x="1036320" y="16776"/>
                  </a:lnTo>
                  <a:lnTo>
                    <a:pt x="1036320" y="7620"/>
                  </a:lnTo>
                  <a:lnTo>
                    <a:pt x="1036320" y="6096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B77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3584448" y="2609088"/>
              <a:ext cx="1036319" cy="3175"/>
            </a:xfrm>
            <a:custGeom>
              <a:avLst/>
              <a:gdLst/>
              <a:ahLst/>
              <a:cxnLst/>
              <a:rect l="l" t="t" r="r" b="b"/>
              <a:pathLst>
                <a:path w="1036320" h="3175">
                  <a:moveTo>
                    <a:pt x="0" y="0"/>
                  </a:moveTo>
                  <a:lnTo>
                    <a:pt x="1036319" y="0"/>
                  </a:lnTo>
                  <a:lnTo>
                    <a:pt x="1036319" y="3047"/>
                  </a:lnTo>
                  <a:lnTo>
                    <a:pt x="0" y="30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77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584448" y="2612135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0" y="13716"/>
                  </a:lnTo>
                  <a:lnTo>
                    <a:pt x="1036320" y="13716"/>
                  </a:lnTo>
                  <a:lnTo>
                    <a:pt x="1036320" y="4572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97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3584448" y="2625851"/>
              <a:ext cx="1036319" cy="8255"/>
            </a:xfrm>
            <a:custGeom>
              <a:avLst/>
              <a:gdLst/>
              <a:ahLst/>
              <a:cxnLst/>
              <a:rect l="l" t="t" r="r" b="b"/>
              <a:pathLst>
                <a:path w="1036320" h="8255">
                  <a:moveTo>
                    <a:pt x="1036320" y="0"/>
                  </a:moveTo>
                  <a:lnTo>
                    <a:pt x="0" y="0"/>
                  </a:lnTo>
                  <a:lnTo>
                    <a:pt x="0" y="3048"/>
                  </a:lnTo>
                  <a:lnTo>
                    <a:pt x="0" y="7632"/>
                  </a:lnTo>
                  <a:lnTo>
                    <a:pt x="1036320" y="7632"/>
                  </a:lnTo>
                  <a:lnTo>
                    <a:pt x="1036320" y="3048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87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3584448" y="2633484"/>
              <a:ext cx="1036319" cy="9525"/>
            </a:xfrm>
            <a:custGeom>
              <a:avLst/>
              <a:gdLst/>
              <a:ahLst/>
              <a:cxnLst/>
              <a:rect l="l" t="t" r="r" b="b"/>
              <a:pathLst>
                <a:path w="1036320" h="9525">
                  <a:moveTo>
                    <a:pt x="1036320" y="0"/>
                  </a:moveTo>
                  <a:lnTo>
                    <a:pt x="0" y="0"/>
                  </a:lnTo>
                  <a:lnTo>
                    <a:pt x="0" y="7607"/>
                  </a:lnTo>
                  <a:lnTo>
                    <a:pt x="0" y="9131"/>
                  </a:lnTo>
                  <a:lnTo>
                    <a:pt x="1036320" y="9131"/>
                  </a:lnTo>
                  <a:lnTo>
                    <a:pt x="1036320" y="7607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675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584448" y="2642615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74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584448" y="2647188"/>
              <a:ext cx="1036319" cy="7620"/>
            </a:xfrm>
            <a:custGeom>
              <a:avLst/>
              <a:gdLst/>
              <a:ahLst/>
              <a:cxnLst/>
              <a:rect l="l" t="t" r="r" b="b"/>
              <a:pathLst>
                <a:path w="1036320" h="7619">
                  <a:moveTo>
                    <a:pt x="0" y="0"/>
                  </a:moveTo>
                  <a:lnTo>
                    <a:pt x="1036319" y="0"/>
                  </a:lnTo>
                  <a:lnTo>
                    <a:pt x="1036319" y="7619"/>
                  </a:lnTo>
                  <a:lnTo>
                    <a:pt x="0" y="76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4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584448" y="2654807"/>
              <a:ext cx="1036319" cy="6350"/>
            </a:xfrm>
            <a:custGeom>
              <a:avLst/>
              <a:gdLst/>
              <a:ahLst/>
              <a:cxnLst/>
              <a:rect l="l" t="t" r="r" b="b"/>
              <a:pathLst>
                <a:path w="1036320" h="6350">
                  <a:moveTo>
                    <a:pt x="0" y="0"/>
                  </a:moveTo>
                  <a:lnTo>
                    <a:pt x="1036319" y="0"/>
                  </a:lnTo>
                  <a:lnTo>
                    <a:pt x="1036319" y="6095"/>
                  </a:lnTo>
                  <a:lnTo>
                    <a:pt x="0" y="60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3584448" y="2660903"/>
              <a:ext cx="1036319" cy="13970"/>
            </a:xfrm>
            <a:custGeom>
              <a:avLst/>
              <a:gdLst/>
              <a:ahLst/>
              <a:cxnLst/>
              <a:rect l="l" t="t" r="r" b="b"/>
              <a:pathLst>
                <a:path w="1036320" h="13969">
                  <a:moveTo>
                    <a:pt x="1036320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0" y="7620"/>
                  </a:lnTo>
                  <a:lnTo>
                    <a:pt x="0" y="13716"/>
                  </a:lnTo>
                  <a:lnTo>
                    <a:pt x="1036320" y="13716"/>
                  </a:lnTo>
                  <a:lnTo>
                    <a:pt x="1036320" y="7620"/>
                  </a:lnTo>
                  <a:lnTo>
                    <a:pt x="1036320" y="4572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427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3584448" y="2674619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172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3584448" y="2679191"/>
              <a:ext cx="1036319" cy="5080"/>
            </a:xfrm>
            <a:custGeom>
              <a:avLst/>
              <a:gdLst/>
              <a:ahLst/>
              <a:cxnLst/>
              <a:rect l="l" t="t" r="r" b="b"/>
              <a:pathLst>
                <a:path w="1036320" h="5080">
                  <a:moveTo>
                    <a:pt x="0" y="0"/>
                  </a:moveTo>
                  <a:lnTo>
                    <a:pt x="1036319" y="0"/>
                  </a:lnTo>
                  <a:lnTo>
                    <a:pt x="1036319" y="4572"/>
                  </a:lnTo>
                  <a:lnTo>
                    <a:pt x="0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17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3584448" y="2683776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1036320" y="0"/>
                  </a:moveTo>
                  <a:lnTo>
                    <a:pt x="0" y="0"/>
                  </a:lnTo>
                  <a:lnTo>
                    <a:pt x="0" y="7607"/>
                  </a:lnTo>
                  <a:lnTo>
                    <a:pt x="0" y="12192"/>
                  </a:lnTo>
                  <a:lnTo>
                    <a:pt x="0" y="16751"/>
                  </a:lnTo>
                  <a:lnTo>
                    <a:pt x="1036320" y="16751"/>
                  </a:lnTo>
                  <a:lnTo>
                    <a:pt x="1036320" y="12192"/>
                  </a:lnTo>
                  <a:lnTo>
                    <a:pt x="1036320" y="7607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3F7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3584448" y="2700527"/>
              <a:ext cx="1036319" cy="12700"/>
            </a:xfrm>
            <a:custGeom>
              <a:avLst/>
              <a:gdLst/>
              <a:ahLst/>
              <a:cxnLst/>
              <a:rect l="l" t="t" r="r" b="b"/>
              <a:pathLst>
                <a:path w="1036320" h="12700">
                  <a:moveTo>
                    <a:pt x="0" y="0"/>
                  </a:moveTo>
                  <a:lnTo>
                    <a:pt x="1036319" y="0"/>
                  </a:lnTo>
                  <a:lnTo>
                    <a:pt x="1036319" y="12191"/>
                  </a:lnTo>
                  <a:lnTo>
                    <a:pt x="0" y="121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7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3584448" y="2712719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D6E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3584448" y="2729483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6E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3584448" y="2746247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3"/>
                  </a:lnTo>
                  <a:lnTo>
                    <a:pt x="0" y="167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6D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3584448" y="2763011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6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3584448" y="2779775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6B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3584448" y="2796539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3"/>
                  </a:lnTo>
                  <a:lnTo>
                    <a:pt x="0" y="167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69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3584448" y="2813303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1036320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16764"/>
                  </a:lnTo>
                  <a:lnTo>
                    <a:pt x="1036320" y="16764"/>
                  </a:lnTo>
                  <a:lnTo>
                    <a:pt x="1036320" y="7620"/>
                  </a:lnTo>
                  <a:lnTo>
                    <a:pt x="1036320" y="0"/>
                  </a:lnTo>
                  <a:close/>
                </a:path>
              </a:pathLst>
            </a:custGeom>
            <a:solidFill>
              <a:srgbClr val="3669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3584448" y="2830067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669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3584448" y="2846831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467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3584448" y="2863596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3"/>
                  </a:lnTo>
                  <a:lnTo>
                    <a:pt x="0" y="167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467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3584448" y="2880359"/>
              <a:ext cx="1036319" cy="15240"/>
            </a:xfrm>
            <a:custGeom>
              <a:avLst/>
              <a:gdLst/>
              <a:ahLst/>
              <a:cxnLst/>
              <a:rect l="l" t="t" r="r" b="b"/>
              <a:pathLst>
                <a:path w="1036320" h="15239">
                  <a:moveTo>
                    <a:pt x="0" y="0"/>
                  </a:moveTo>
                  <a:lnTo>
                    <a:pt x="1036319" y="0"/>
                  </a:lnTo>
                  <a:lnTo>
                    <a:pt x="1036319" y="15240"/>
                  </a:lnTo>
                  <a:lnTo>
                    <a:pt x="0" y="152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66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3584448" y="2895599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164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3584448" y="2912364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3"/>
                  </a:lnTo>
                  <a:lnTo>
                    <a:pt x="0" y="167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164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3584448" y="2929127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F6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3584448" y="2945891"/>
              <a:ext cx="1036319" cy="17145"/>
            </a:xfrm>
            <a:custGeom>
              <a:avLst/>
              <a:gdLst/>
              <a:ahLst/>
              <a:cxnLst/>
              <a:rect l="l" t="t" r="r" b="b"/>
              <a:pathLst>
                <a:path w="1036320" h="17144">
                  <a:moveTo>
                    <a:pt x="0" y="0"/>
                  </a:moveTo>
                  <a:lnTo>
                    <a:pt x="1036319" y="0"/>
                  </a:lnTo>
                  <a:lnTo>
                    <a:pt x="1036319" y="16764"/>
                  </a:lnTo>
                  <a:lnTo>
                    <a:pt x="0" y="1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F62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3584448" y="2962655"/>
              <a:ext cx="1036319" cy="9525"/>
            </a:xfrm>
            <a:custGeom>
              <a:avLst/>
              <a:gdLst/>
              <a:ahLst/>
              <a:cxnLst/>
              <a:rect l="l" t="t" r="r" b="b"/>
              <a:pathLst>
                <a:path w="1036320" h="9525">
                  <a:moveTo>
                    <a:pt x="1036319" y="9143"/>
                  </a:moveTo>
                  <a:lnTo>
                    <a:pt x="0" y="9143"/>
                  </a:lnTo>
                  <a:lnTo>
                    <a:pt x="0" y="0"/>
                  </a:lnTo>
                  <a:lnTo>
                    <a:pt x="1036319" y="0"/>
                  </a:lnTo>
                  <a:lnTo>
                    <a:pt x="1036319" y="9143"/>
                  </a:lnTo>
                  <a:close/>
                </a:path>
              </a:pathLst>
            </a:custGeom>
            <a:solidFill>
              <a:srgbClr val="2D60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2" name="object 102"/>
          <p:cNvSpPr txBox="1"/>
          <p:nvPr/>
        </p:nvSpPr>
        <p:spPr>
          <a:xfrm>
            <a:off x="3594152" y="2506148"/>
            <a:ext cx="1036319" cy="375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8745" marR="111760" indent="43815">
              <a:lnSpc>
                <a:spcPct val="127699"/>
              </a:lnSpc>
              <a:spcBef>
                <a:spcPts val="9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Assistant</a:t>
            </a:r>
            <a:r>
              <a:rPr sz="9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9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lang="en-US" sz="9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Executive</a:t>
            </a:r>
            <a:r>
              <a:rPr sz="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900" b="1" spc="-1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fficer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74" name="object 100">
            <a:extLst>
              <a:ext uri="{FF2B5EF4-FFF2-40B4-BE49-F238E27FC236}">
                <a16:creationId xmlns:a16="http://schemas.microsoft.com/office/drawing/2014/main" id="{BD4084CF-DDF6-0471-25E8-31782401FA51}"/>
              </a:ext>
            </a:extLst>
          </p:cNvPr>
          <p:cNvSpPr/>
          <p:nvPr/>
        </p:nvSpPr>
        <p:spPr>
          <a:xfrm>
            <a:off x="5012261" y="2502975"/>
            <a:ext cx="1148080" cy="831972"/>
          </a:xfrm>
          <a:custGeom>
            <a:avLst/>
            <a:gdLst/>
            <a:ahLst/>
            <a:cxnLst/>
            <a:rect l="l" t="t" r="r" b="b"/>
            <a:pathLst>
              <a:path w="1036320" h="17144">
                <a:moveTo>
                  <a:pt x="0" y="0"/>
                </a:moveTo>
                <a:lnTo>
                  <a:pt x="1036319" y="0"/>
                </a:lnTo>
                <a:lnTo>
                  <a:pt x="1036319" y="16764"/>
                </a:lnTo>
                <a:lnTo>
                  <a:pt x="0" y="16764"/>
                </a:lnTo>
                <a:lnTo>
                  <a:pt x="0" y="0"/>
                </a:lnTo>
                <a:close/>
              </a:path>
            </a:pathLst>
          </a:custGeom>
          <a:solidFill>
            <a:srgbClr val="2F62BA"/>
          </a:solidFill>
        </p:spPr>
        <p:txBody>
          <a:bodyPr wrap="square" lIns="0" tIns="0" rIns="0" bIns="0" rtlCol="0"/>
          <a:lstStyle/>
          <a:p>
            <a:pPr marL="118745" marR="111760">
              <a:spcBef>
                <a:spcPts val="95"/>
              </a:spcBef>
            </a:pPr>
            <a:r>
              <a:rPr lang="en-US" sz="900" b="1" dirty="0">
                <a:solidFill>
                  <a:schemeClr val="bg1"/>
                </a:solidFill>
                <a:latin typeface="+mn-lt"/>
                <a:cs typeface="Calibri"/>
              </a:rPr>
              <a:t>Special</a:t>
            </a:r>
            <a:r>
              <a:rPr lang="en-US" sz="900" dirty="0">
                <a:solidFill>
                  <a:schemeClr val="bg1"/>
                </a:solidFill>
                <a:latin typeface="+mn-lt"/>
                <a:cs typeface="Calibri"/>
              </a:rPr>
              <a:t> </a:t>
            </a:r>
            <a:r>
              <a:rPr lang="en-US" sz="900" b="1" dirty="0">
                <a:solidFill>
                  <a:srgbClr val="FFFFFF"/>
                </a:solidFill>
                <a:latin typeface="+mn-lt"/>
                <a:cs typeface="Calibri"/>
              </a:rPr>
              <a:t>Assistant </a:t>
            </a:r>
          </a:p>
          <a:p>
            <a:pPr marL="118745" marR="111760" indent="43815">
              <a:lnSpc>
                <a:spcPct val="127699"/>
              </a:lnSpc>
            </a:pPr>
            <a:endParaRPr lang="en-US" sz="800" b="1" dirty="0">
              <a:solidFill>
                <a:srgbClr val="FFFFFF"/>
              </a:solidFill>
              <a:latin typeface="+mn-lt"/>
              <a:cs typeface="Calibri"/>
            </a:endParaRPr>
          </a:p>
          <a:p>
            <a:pPr marL="220345" indent="-142240">
              <a:lnSpc>
                <a:spcPct val="100000"/>
              </a:lnSpc>
              <a:buFont typeface="Arial"/>
              <a:buChar char="•"/>
              <a:tabLst>
                <a:tab pos="220345" algn="l"/>
              </a:tabLst>
            </a:pPr>
            <a:r>
              <a:rPr lang="en-US" sz="900" b="1" spc="-10" dirty="0">
                <a:solidFill>
                  <a:srgbClr val="FFFFFF"/>
                </a:solidFill>
                <a:latin typeface="+mn-lt"/>
                <a:cs typeface="Calibri"/>
              </a:rPr>
              <a:t>Real Estate</a:t>
            </a:r>
          </a:p>
          <a:p>
            <a:pPr marL="78105">
              <a:lnSpc>
                <a:spcPct val="100000"/>
              </a:lnSpc>
              <a:tabLst>
                <a:tab pos="220345" algn="l"/>
              </a:tabLst>
            </a:pPr>
            <a:endParaRPr lang="en-US" sz="900" b="1" spc="-10" dirty="0">
              <a:solidFill>
                <a:srgbClr val="FFFFFF"/>
              </a:solidFill>
              <a:latin typeface="+mn-lt"/>
              <a:cs typeface="Calibri"/>
            </a:endParaRPr>
          </a:p>
          <a:p>
            <a:pPr marL="220345" indent="-142240">
              <a:lnSpc>
                <a:spcPct val="100000"/>
              </a:lnSpc>
              <a:buFont typeface="Arial"/>
              <a:buChar char="•"/>
              <a:tabLst>
                <a:tab pos="220345" algn="l"/>
              </a:tabLst>
            </a:pPr>
            <a:r>
              <a:rPr lang="en-US" sz="900" b="1" dirty="0">
                <a:solidFill>
                  <a:srgbClr val="FFFFFF"/>
                </a:solidFill>
                <a:latin typeface="+mn-lt"/>
                <a:cs typeface="Calibri"/>
              </a:rPr>
              <a:t>Insurance</a:t>
            </a:r>
            <a:r>
              <a:rPr lang="en-US" sz="900" b="1" spc="-30" dirty="0">
                <a:solidFill>
                  <a:srgbClr val="FFFFFF"/>
                </a:solidFill>
                <a:latin typeface="+mn-lt"/>
                <a:cs typeface="Calibri"/>
              </a:rPr>
              <a:t> </a:t>
            </a:r>
            <a:endParaRPr lang="en-US" sz="900" b="1" dirty="0">
              <a:latin typeface="+mn-lt"/>
              <a:cs typeface="Calibri"/>
            </a:endParaRPr>
          </a:p>
        </p:txBody>
      </p:sp>
      <p:sp>
        <p:nvSpPr>
          <p:cNvPr id="155" name="object 1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38763" y="2703876"/>
            <a:ext cx="5386595" cy="831975"/>
          </a:xfrm>
          <a:custGeom>
            <a:avLst/>
            <a:gdLst/>
            <a:ahLst/>
            <a:cxnLst/>
            <a:rect l="l" t="t" r="r" b="b"/>
            <a:pathLst>
              <a:path w="5741034" h="814070">
                <a:moveTo>
                  <a:pt x="2255520" y="0"/>
                </a:moveTo>
                <a:lnTo>
                  <a:pt x="2255520" y="803148"/>
                </a:lnTo>
              </a:path>
              <a:path w="5741034" h="814070">
                <a:moveTo>
                  <a:pt x="0" y="792480"/>
                </a:moveTo>
                <a:lnTo>
                  <a:pt x="5740908" y="813816"/>
                </a:lnTo>
              </a:path>
            </a:pathLst>
          </a:cu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2" name="object 162"/>
          <p:cNvSpPr txBox="1"/>
          <p:nvPr/>
        </p:nvSpPr>
        <p:spPr>
          <a:xfrm>
            <a:off x="1785236" y="3882989"/>
            <a:ext cx="1633855" cy="1121204"/>
          </a:xfrm>
          <a:prstGeom prst="rect">
            <a:avLst/>
          </a:prstGeom>
          <a:solidFill>
            <a:srgbClr val="4472C3"/>
          </a:solidFill>
        </p:spPr>
        <p:txBody>
          <a:bodyPr vert="horz" wrap="square" lIns="0" tIns="34290" rIns="0" bIns="0" rtlCol="0">
            <a:spAutoFit/>
          </a:bodyPr>
          <a:lstStyle/>
          <a:p>
            <a:pPr marL="154305" marR="135890" indent="-13970" algn="ctr">
              <a:lnSpc>
                <a:spcPct val="101099"/>
              </a:lnSpc>
              <a:spcBef>
                <a:spcPts val="270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Associate</a:t>
            </a:r>
            <a:r>
              <a:rPr sz="9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Vice</a:t>
            </a:r>
            <a:r>
              <a:rPr sz="9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President</a:t>
            </a:r>
            <a:r>
              <a:rPr lang="en-US" sz="9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9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900" b="1" dirty="0">
                <a:solidFill>
                  <a:srgbClr val="FFFFFF"/>
                </a:solidFill>
                <a:latin typeface="Calibri"/>
                <a:cs typeface="Calibri"/>
              </a:rPr>
              <a:t>University Budget and Financial Analyst</a:t>
            </a:r>
            <a:endParaRPr sz="900" dirty="0"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1010"/>
              </a:spcBef>
              <a:buFont typeface="Arial"/>
              <a:buChar char="•"/>
              <a:tabLst>
                <a:tab pos="220345" algn="l"/>
              </a:tabLst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Budget</a:t>
            </a:r>
            <a:r>
              <a:rPr sz="9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9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Financial</a:t>
            </a:r>
            <a:r>
              <a:rPr sz="9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Analysis</a:t>
            </a:r>
            <a:endParaRPr lang="en-US" sz="9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220345" algn="l"/>
              </a:tabLst>
            </a:pPr>
            <a:endParaRPr lang="en-US" sz="9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220345" algn="l"/>
              </a:tabLst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Athletics</a:t>
            </a:r>
            <a:r>
              <a:rPr sz="9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(Fiscal</a:t>
            </a:r>
            <a:r>
              <a:rPr sz="9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Management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800" dirty="0"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35"/>
              </a:spcBef>
              <a:buFont typeface="Arial"/>
              <a:buChar char="•"/>
              <a:tabLst>
                <a:tab pos="220345" algn="l"/>
              </a:tabLst>
            </a:pPr>
            <a:endParaRPr lang="en-US" sz="800" dirty="0">
              <a:latin typeface="Calibri"/>
              <a:cs typeface="Calibri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3519136" y="3862916"/>
            <a:ext cx="1393080" cy="3422155"/>
          </a:xfrm>
          <a:prstGeom prst="rect">
            <a:avLst/>
          </a:prstGeom>
          <a:solidFill>
            <a:srgbClr val="4472C3"/>
          </a:solidFill>
        </p:spPr>
        <p:txBody>
          <a:bodyPr vert="horz" wrap="square" lIns="0" tIns="34925" rIns="0" bIns="0" rtlCol="0">
            <a:spAutoFit/>
          </a:bodyPr>
          <a:lstStyle/>
          <a:p>
            <a:pPr marL="109855" marR="106045" indent="635" algn="ctr">
              <a:lnSpc>
                <a:spcPct val="100699"/>
              </a:lnSpc>
              <a:spcBef>
                <a:spcPts val="275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Associate</a:t>
            </a:r>
            <a:r>
              <a:rPr sz="9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Calibri"/>
                <a:cs typeface="Calibri"/>
              </a:rPr>
              <a:t>Vice</a:t>
            </a:r>
            <a:r>
              <a:rPr sz="9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President</a:t>
            </a:r>
            <a:endParaRPr lang="en-US" sz="900" b="1" spc="-1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09855" marR="106045" indent="635" algn="ctr">
              <a:lnSpc>
                <a:spcPct val="100699"/>
              </a:lnSpc>
              <a:spcBef>
                <a:spcPts val="275"/>
              </a:spcBef>
            </a:pP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Facilities,</a:t>
            </a:r>
            <a:r>
              <a:rPr lang="en-US" sz="9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Planning</a:t>
            </a:r>
            <a:r>
              <a:rPr sz="900" b="1" spc="-25" dirty="0">
                <a:solidFill>
                  <a:srgbClr val="FFFFFF"/>
                </a:solidFill>
                <a:latin typeface="Calibri"/>
                <a:cs typeface="Calibri"/>
              </a:rPr>
              <a:t> and</a:t>
            </a:r>
            <a:r>
              <a:rPr sz="9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Operations</a:t>
            </a:r>
            <a:endParaRPr sz="900" dirty="0">
              <a:latin typeface="Calibri"/>
              <a:cs typeface="Calibri"/>
            </a:endParaRPr>
          </a:p>
          <a:p>
            <a:pPr marL="219710" marR="144780" indent="-142240">
              <a:lnSpc>
                <a:spcPct val="102499"/>
              </a:lnSpc>
              <a:spcBef>
                <a:spcPts val="994"/>
              </a:spcBef>
              <a:buFont typeface="Arial"/>
              <a:buChar char="•"/>
              <a:tabLst>
                <a:tab pos="219710" algn="l"/>
              </a:tabLst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Facilities,</a:t>
            </a:r>
            <a:r>
              <a:rPr sz="9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Planning</a:t>
            </a:r>
            <a:r>
              <a:rPr sz="9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9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Operations</a:t>
            </a:r>
            <a:endParaRPr sz="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FFFFFF"/>
              </a:buClr>
              <a:buFont typeface="Arial"/>
              <a:buChar char="•"/>
            </a:pPr>
            <a:endParaRPr sz="900" dirty="0">
              <a:latin typeface="Calibri"/>
              <a:cs typeface="Calibri"/>
            </a:endParaRPr>
          </a:p>
          <a:p>
            <a:pPr marL="219710" marR="194945" indent="-142240">
              <a:lnSpc>
                <a:spcPct val="103099"/>
              </a:lnSpc>
              <a:buFont typeface="Arial"/>
              <a:buChar char="•"/>
              <a:tabLst>
                <a:tab pos="219710" algn="l"/>
              </a:tabLst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Campus</a:t>
            </a:r>
            <a:r>
              <a:rPr sz="9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Planning</a:t>
            </a:r>
            <a:r>
              <a:rPr sz="9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9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Regional</a:t>
            </a:r>
            <a:r>
              <a:rPr sz="9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Campuses</a:t>
            </a:r>
            <a:endParaRPr sz="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FFFFFF"/>
              </a:buClr>
              <a:buFont typeface="Arial"/>
              <a:buChar char="•"/>
            </a:pPr>
            <a:endParaRPr sz="900" dirty="0">
              <a:latin typeface="Calibri"/>
              <a:cs typeface="Calibri"/>
            </a:endParaRPr>
          </a:p>
          <a:p>
            <a:pPr marL="219710" marR="106680" indent="-142240">
              <a:lnSpc>
                <a:spcPct val="103699"/>
              </a:lnSpc>
              <a:buFont typeface="Arial"/>
              <a:buChar char="•"/>
              <a:tabLst>
                <a:tab pos="219710" algn="l"/>
              </a:tabLst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University</a:t>
            </a:r>
            <a:r>
              <a:rPr sz="9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Facilities</a:t>
            </a:r>
            <a:r>
              <a:rPr sz="9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Management</a:t>
            </a:r>
            <a:endParaRPr sz="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FFFFFF"/>
              </a:buClr>
              <a:buFont typeface="Arial"/>
              <a:buChar char="•"/>
            </a:pPr>
            <a:endParaRPr sz="900" dirty="0"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20345" algn="l"/>
              </a:tabLst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Satellite</a:t>
            </a:r>
            <a:r>
              <a:rPr sz="9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Operations</a:t>
            </a:r>
            <a:endParaRPr lang="en-US" sz="9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20345" algn="l"/>
              </a:tabLst>
            </a:pPr>
            <a:endParaRPr lang="en-US" sz="9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spc="-10" dirty="0">
                <a:solidFill>
                  <a:srgbClr val="FFFFFF"/>
                </a:solidFill>
                <a:latin typeface="Calibri"/>
                <a:cs typeface="Calibri"/>
              </a:rPr>
              <a:t>Environmental Health and Safety</a:t>
            </a:r>
          </a:p>
          <a:p>
            <a:pPr marL="220345" indent="-14224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20345" algn="l"/>
              </a:tabLst>
            </a:pPr>
            <a:endParaRPr lang="en-US" sz="9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spc="-10" dirty="0">
                <a:solidFill>
                  <a:srgbClr val="FFFFFF"/>
                </a:solidFill>
                <a:latin typeface="Calibri"/>
                <a:cs typeface="Calibri"/>
              </a:rPr>
              <a:t>Fire Prevention and Safety</a:t>
            </a:r>
          </a:p>
          <a:p>
            <a:pPr marL="220345" indent="-14224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20345" algn="l"/>
              </a:tabLst>
            </a:pPr>
            <a:endParaRPr lang="en-US" sz="9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spc="-10" dirty="0">
                <a:solidFill>
                  <a:srgbClr val="FFFFFF"/>
                </a:solidFill>
                <a:latin typeface="Calibri"/>
                <a:cs typeface="Calibri"/>
              </a:rPr>
              <a:t>Airport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5012261" y="3878764"/>
            <a:ext cx="1148080" cy="1827552"/>
          </a:xfrm>
          <a:prstGeom prst="rect">
            <a:avLst/>
          </a:prstGeom>
          <a:solidFill>
            <a:srgbClr val="4472C3"/>
          </a:solidFill>
        </p:spPr>
        <p:txBody>
          <a:bodyPr vert="horz" wrap="square" lIns="0" tIns="34290" rIns="0" bIns="0" rtlCol="0">
            <a:spAutoFit/>
          </a:bodyPr>
          <a:lstStyle/>
          <a:p>
            <a:pPr marL="170815" marR="168910" indent="2540" algn="ctr">
              <a:lnSpc>
                <a:spcPct val="100800"/>
              </a:lnSpc>
              <a:spcBef>
                <a:spcPts val="270"/>
              </a:spcBef>
            </a:pP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Associate</a:t>
            </a:r>
            <a:r>
              <a:rPr sz="9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Calibri"/>
                <a:cs typeface="Calibri"/>
              </a:rPr>
              <a:t>Vice</a:t>
            </a:r>
            <a:r>
              <a:rPr sz="9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Presiden</a:t>
            </a:r>
            <a:r>
              <a:rPr lang="en-US" sz="900" b="1" spc="-1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9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900" b="1" dirty="0">
                <a:solidFill>
                  <a:srgbClr val="FFFFFF"/>
                </a:solidFill>
                <a:latin typeface="Calibri"/>
                <a:cs typeface="Calibri"/>
              </a:rPr>
              <a:t>Business and Administrative Services</a:t>
            </a:r>
            <a:endParaRPr sz="900" dirty="0">
              <a:latin typeface="Calibri"/>
              <a:cs typeface="Calibri"/>
            </a:endParaRPr>
          </a:p>
          <a:p>
            <a:pPr marL="219710" marR="215265" indent="-142240">
              <a:lnSpc>
                <a:spcPct val="102499"/>
              </a:lnSpc>
              <a:spcBef>
                <a:spcPts val="1000"/>
              </a:spcBef>
              <a:buFont typeface="Arial"/>
              <a:buChar char="•"/>
              <a:tabLst>
                <a:tab pos="219710" algn="l"/>
              </a:tabLst>
            </a:pPr>
            <a:r>
              <a:rPr lang="en-US" sz="900" spc="-10" dirty="0">
                <a:solidFill>
                  <a:srgbClr val="FFFFFF"/>
                </a:solidFill>
                <a:latin typeface="Calibri"/>
                <a:cs typeface="Calibri"/>
              </a:rPr>
              <a:t>University Bursar</a:t>
            </a:r>
            <a:endParaRPr sz="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Arial"/>
              <a:buChar char="•"/>
            </a:pPr>
            <a:endParaRPr sz="900" dirty="0">
              <a:latin typeface="Calibri"/>
              <a:cs typeface="Calibri"/>
            </a:endParaRPr>
          </a:p>
          <a:p>
            <a:pPr marL="219710" marR="133985" indent="-142240">
              <a:lnSpc>
                <a:spcPct val="103800"/>
              </a:lnSpc>
              <a:spcBef>
                <a:spcPts val="5"/>
              </a:spcBef>
              <a:buFont typeface="Arial"/>
              <a:buChar char="•"/>
              <a:tabLst>
                <a:tab pos="219710" algn="l"/>
              </a:tabLst>
            </a:pPr>
            <a:r>
              <a:rPr lang="en-US" sz="900" dirty="0">
                <a:solidFill>
                  <a:srgbClr val="FFFFFF"/>
                </a:solidFill>
                <a:latin typeface="Calibri"/>
                <a:cs typeface="Calibri"/>
              </a:rPr>
              <a:t>Procurement</a:t>
            </a:r>
            <a:endParaRPr sz="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FFFFFF"/>
              </a:buClr>
              <a:buFont typeface="Arial"/>
              <a:buChar char="•"/>
            </a:pPr>
            <a:endParaRPr sz="900" dirty="0"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buFont typeface="Arial"/>
              <a:buChar char="•"/>
              <a:tabLst>
                <a:tab pos="220345" algn="l"/>
              </a:tabLst>
            </a:pPr>
            <a:r>
              <a:rPr lang="en-US" sz="900" spc="-10" dirty="0">
                <a:solidFill>
                  <a:srgbClr val="FFFFFF"/>
                </a:solidFill>
                <a:latin typeface="Calibri"/>
                <a:cs typeface="Calibri"/>
              </a:rPr>
              <a:t>Mai Services</a:t>
            </a:r>
            <a:endParaRPr sz="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FFFFF"/>
              </a:buClr>
              <a:buFont typeface="Arial"/>
              <a:buChar char="•"/>
            </a:pPr>
            <a:endParaRPr sz="800" dirty="0">
              <a:latin typeface="Calibri"/>
              <a:cs typeface="Calibri"/>
            </a:endParaRPr>
          </a:p>
        </p:txBody>
      </p:sp>
      <p:sp>
        <p:nvSpPr>
          <p:cNvPr id="172" name="object 160">
            <a:extLst>
              <a:ext uri="{FF2B5EF4-FFF2-40B4-BE49-F238E27FC236}">
                <a16:creationId xmlns:a16="http://schemas.microsoft.com/office/drawing/2014/main" id="{FF02AEE8-3BCA-FB24-CAD3-47E638D638A8}"/>
              </a:ext>
            </a:extLst>
          </p:cNvPr>
          <p:cNvSpPr txBox="1"/>
          <p:nvPr/>
        </p:nvSpPr>
        <p:spPr>
          <a:xfrm>
            <a:off x="6372752" y="3892207"/>
            <a:ext cx="1198245" cy="2175082"/>
          </a:xfrm>
          <a:prstGeom prst="rect">
            <a:avLst/>
          </a:prstGeom>
          <a:solidFill>
            <a:srgbClr val="4472C3"/>
          </a:solidFill>
          <a:ln w="3175">
            <a:solidFill>
              <a:srgbClr val="4472C3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264160" marR="259715" indent="97155">
              <a:lnSpc>
                <a:spcPct val="101099"/>
              </a:lnSpc>
              <a:spcBef>
                <a:spcPts val="229"/>
              </a:spcBef>
            </a:pPr>
            <a:r>
              <a:rPr lang="en-US" sz="900" b="1" spc="-10" dirty="0">
                <a:solidFill>
                  <a:srgbClr val="FFFFFF"/>
                </a:solidFill>
                <a:latin typeface="Calibri"/>
                <a:cs typeface="Calibri"/>
              </a:rPr>
              <a:t>Controller</a:t>
            </a:r>
            <a:endParaRPr sz="900" dirty="0"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101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dirty="0">
                <a:solidFill>
                  <a:srgbClr val="FFFFFF"/>
                </a:solidFill>
                <a:latin typeface="Calibri"/>
                <a:cs typeface="Calibri"/>
              </a:rPr>
              <a:t>Financial Accounting</a:t>
            </a:r>
          </a:p>
          <a:p>
            <a:pPr marL="220345" indent="-142240">
              <a:lnSpc>
                <a:spcPct val="100000"/>
              </a:lnSpc>
              <a:spcBef>
                <a:spcPts val="101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dirty="0">
                <a:solidFill>
                  <a:srgbClr val="FFFFFF"/>
                </a:solidFill>
                <a:latin typeface="Calibri"/>
                <a:cs typeface="Calibri"/>
              </a:rPr>
              <a:t>Grants Accounting</a:t>
            </a:r>
          </a:p>
          <a:p>
            <a:pPr marL="220345" indent="-142240">
              <a:lnSpc>
                <a:spcPct val="100000"/>
              </a:lnSpc>
              <a:spcBef>
                <a:spcPts val="101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dirty="0">
                <a:solidFill>
                  <a:srgbClr val="FFFFFF"/>
                </a:solidFill>
                <a:latin typeface="Calibri"/>
                <a:cs typeface="Calibri"/>
              </a:rPr>
              <a:t>Tax Services</a:t>
            </a:r>
          </a:p>
          <a:p>
            <a:pPr marL="220345" indent="-142240">
              <a:lnSpc>
                <a:spcPct val="100000"/>
              </a:lnSpc>
              <a:spcBef>
                <a:spcPts val="101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dirty="0">
                <a:solidFill>
                  <a:srgbClr val="FFFFFF"/>
                </a:solidFill>
                <a:latin typeface="Calibri"/>
                <a:cs typeface="Calibri"/>
              </a:rPr>
              <a:t>Treasury Services</a:t>
            </a:r>
          </a:p>
          <a:p>
            <a:pPr marL="220345" indent="-142240">
              <a:lnSpc>
                <a:spcPct val="100000"/>
              </a:lnSpc>
              <a:spcBef>
                <a:spcPts val="101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dirty="0">
                <a:solidFill>
                  <a:srgbClr val="FFFFFF"/>
                </a:solidFill>
                <a:latin typeface="Calibri"/>
                <a:cs typeface="Calibri"/>
              </a:rPr>
              <a:t>Accounts Payable</a:t>
            </a:r>
          </a:p>
          <a:p>
            <a:pPr marL="220345" indent="-142240">
              <a:lnSpc>
                <a:spcPct val="100000"/>
              </a:lnSpc>
              <a:spcBef>
                <a:spcPts val="101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dirty="0">
                <a:solidFill>
                  <a:srgbClr val="FFFFFF"/>
                </a:solidFill>
                <a:latin typeface="Calibri"/>
                <a:cs typeface="Calibri"/>
              </a:rPr>
              <a:t>Student Receivable Accounting</a:t>
            </a:r>
          </a:p>
          <a:p>
            <a:pPr marL="220345" indent="-142240">
              <a:lnSpc>
                <a:spcPct val="100000"/>
              </a:lnSpc>
              <a:spcBef>
                <a:spcPts val="1015"/>
              </a:spcBef>
              <a:buFont typeface="Arial"/>
              <a:buChar char="•"/>
              <a:tabLst>
                <a:tab pos="220345" algn="l"/>
              </a:tabLst>
            </a:pPr>
            <a:r>
              <a:rPr lang="en-US" sz="900" dirty="0">
                <a:solidFill>
                  <a:srgbClr val="FFFFFF"/>
                </a:solidFill>
                <a:latin typeface="Calibri"/>
                <a:cs typeface="Calibri"/>
              </a:rPr>
              <a:t>Payroll</a:t>
            </a:r>
            <a:endParaRPr lang="en-US" sz="900" spc="-1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7823874" y="3873922"/>
            <a:ext cx="1257385" cy="1563569"/>
          </a:xfrm>
          <a:prstGeom prst="rect">
            <a:avLst/>
          </a:prstGeom>
          <a:solidFill>
            <a:srgbClr val="4472C3"/>
          </a:solidFill>
          <a:ln w="3175">
            <a:solidFill>
              <a:srgbClr val="4472C3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264160" marR="259715" indent="97155" algn="l">
              <a:lnSpc>
                <a:spcPct val="101099"/>
              </a:lnSpc>
              <a:spcBef>
                <a:spcPts val="229"/>
              </a:spcBef>
            </a:pP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Director</a:t>
            </a:r>
            <a:r>
              <a:rPr sz="9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dirty="0">
                <a:solidFill>
                  <a:srgbClr val="FFFFFF"/>
                </a:solidFill>
                <a:latin typeface="Calibri"/>
                <a:cs typeface="Calibri"/>
              </a:rPr>
              <a:t>Public</a:t>
            </a:r>
            <a:r>
              <a:rPr sz="9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Calibri"/>
                <a:cs typeface="Calibri"/>
              </a:rPr>
              <a:t>Safety</a:t>
            </a:r>
            <a:endParaRPr sz="900" b="1" dirty="0">
              <a:latin typeface="Calibri"/>
              <a:cs typeface="Calibri"/>
            </a:endParaRPr>
          </a:p>
          <a:p>
            <a:pPr marL="220345" indent="-142240">
              <a:lnSpc>
                <a:spcPct val="100000"/>
              </a:lnSpc>
              <a:spcBef>
                <a:spcPts val="1015"/>
              </a:spcBef>
              <a:buFont typeface="Arial"/>
              <a:buChar char="•"/>
              <a:tabLst>
                <a:tab pos="220345" algn="l"/>
              </a:tabLst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Police</a:t>
            </a:r>
            <a:r>
              <a:rPr sz="9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endParaRPr sz="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FFFFFF"/>
              </a:buClr>
              <a:buFont typeface="Arial"/>
              <a:buChar char="•"/>
            </a:pPr>
            <a:endParaRPr sz="900" dirty="0">
              <a:latin typeface="Calibri"/>
              <a:cs typeface="Calibri"/>
            </a:endParaRPr>
          </a:p>
          <a:p>
            <a:pPr marL="219710" marR="351155" indent="-142240">
              <a:lnSpc>
                <a:spcPct val="103099"/>
              </a:lnSpc>
              <a:spcBef>
                <a:spcPts val="5"/>
              </a:spcBef>
              <a:buFont typeface="Arial"/>
              <a:buChar char="•"/>
              <a:tabLst>
                <a:tab pos="219710" algn="l"/>
              </a:tabLst>
            </a:pP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Emergency</a:t>
            </a:r>
            <a:r>
              <a:rPr sz="9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Management</a:t>
            </a:r>
            <a:r>
              <a:rPr sz="9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endParaRPr sz="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Arial"/>
              <a:buChar char="•"/>
            </a:pPr>
            <a:endParaRPr sz="900" dirty="0">
              <a:latin typeface="Calibri"/>
              <a:cs typeface="Calibri"/>
            </a:endParaRPr>
          </a:p>
          <a:p>
            <a:pPr marL="219710" marR="106045" indent="-142240">
              <a:lnSpc>
                <a:spcPct val="103699"/>
              </a:lnSpc>
              <a:buFont typeface="Arial"/>
              <a:buChar char="•"/>
              <a:tabLst>
                <a:tab pos="219710" algn="l"/>
              </a:tabLst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Parking</a:t>
            </a:r>
            <a:r>
              <a:rPr sz="9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9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Transit</a:t>
            </a:r>
            <a:r>
              <a:rPr sz="9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endParaRPr lang="en-US" sz="900" spc="-1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163" name="object 1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02164" y="2152061"/>
            <a:ext cx="6136005" cy="1963420"/>
          </a:xfrm>
          <a:custGeom>
            <a:avLst/>
            <a:gdLst/>
            <a:ahLst/>
            <a:cxnLst/>
            <a:rect l="l" t="t" r="r" b="b"/>
            <a:pathLst>
              <a:path w="6136005" h="1963420">
                <a:moveTo>
                  <a:pt x="5736336" y="1723644"/>
                </a:moveTo>
                <a:lnTo>
                  <a:pt x="5736336" y="1962912"/>
                </a:lnTo>
              </a:path>
              <a:path w="6136005" h="1963420">
                <a:moveTo>
                  <a:pt x="3957827" y="1748028"/>
                </a:moveTo>
                <a:lnTo>
                  <a:pt x="3957827" y="1962912"/>
                </a:lnTo>
              </a:path>
              <a:path w="6136005" h="1963420">
                <a:moveTo>
                  <a:pt x="2122932" y="1711452"/>
                </a:moveTo>
                <a:lnTo>
                  <a:pt x="2122932" y="1952244"/>
                </a:lnTo>
              </a:path>
              <a:path w="6136005" h="1963420">
                <a:moveTo>
                  <a:pt x="0" y="1725168"/>
                </a:moveTo>
                <a:lnTo>
                  <a:pt x="0" y="1940052"/>
                </a:lnTo>
              </a:path>
              <a:path w="6136005" h="1963420">
                <a:moveTo>
                  <a:pt x="5606795" y="321564"/>
                </a:moveTo>
                <a:lnTo>
                  <a:pt x="6135624" y="0"/>
                </a:lnTo>
              </a:path>
            </a:pathLst>
          </a:custGeom>
          <a:ln w="4572">
            <a:solidFill>
              <a:srgbClr val="4472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377349" y="7543800"/>
            <a:ext cx="50736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000" spc="-10" dirty="0">
                <a:latin typeface="Calibri"/>
                <a:cs typeface="Calibri"/>
              </a:rPr>
              <a:t>8</a:t>
            </a:r>
            <a:r>
              <a:rPr sz="1000" spc="-10" dirty="0">
                <a:latin typeface="Calibri"/>
                <a:cs typeface="Calibri"/>
              </a:rPr>
              <a:t>/202</a:t>
            </a:r>
            <a:r>
              <a:rPr lang="en-US" sz="1000" spc="-10" dirty="0">
                <a:latin typeface="Calibri"/>
                <a:cs typeface="Calibri"/>
              </a:rPr>
              <a:t>5</a:t>
            </a:r>
            <a:endParaRPr sz="1000" dirty="0">
              <a:latin typeface="Calibri"/>
              <a:cs typeface="Calibri"/>
            </a:endParaRPr>
          </a:p>
        </p:txBody>
      </p: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0A57C66A-E3A0-E134-E0FB-56BE1F4BF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014362" y="3914810"/>
            <a:ext cx="2804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42B811FA-5E9E-C4D0-3CD6-E71AD5548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638763" y="3535851"/>
            <a:ext cx="0" cy="327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B5EEFF17-E0FA-B655-1C3B-2284EBA74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102607" y="3535851"/>
            <a:ext cx="0" cy="294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4D3D2A54-7479-73CC-25BC-CBC886002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endCxn id="157" idx="0"/>
          </p:cNvCxnSpPr>
          <p:nvPr/>
        </p:nvCxnSpPr>
        <p:spPr>
          <a:xfrm>
            <a:off x="5586301" y="3546857"/>
            <a:ext cx="0" cy="331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BE16B8E6-7B03-1EA9-D610-28F60E929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858000" y="3546857"/>
            <a:ext cx="0" cy="336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06784999-BD0D-CCB4-6C75-9435D3FA6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025358" y="3546857"/>
            <a:ext cx="0" cy="327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70ADCB1B-7B8B-1B07-6709-10385D687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745049" y="2714882"/>
            <a:ext cx="2841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1607</TotalTime>
  <Words>184</Words>
  <Application>Microsoft Macintosh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Kent State University  Division of Finance and Administration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Org Chart 07012023  -  Read-Only</dc:title>
  <dc:creator>cwilkins</dc:creator>
  <cp:lastModifiedBy>Denno, Peta</cp:lastModifiedBy>
  <cp:revision>5</cp:revision>
  <cp:lastPrinted>2025-08-20T17:48:51Z</cp:lastPrinted>
  <dcterms:created xsi:type="dcterms:W3CDTF">2025-08-19T16:44:38Z</dcterms:created>
  <dcterms:modified xsi:type="dcterms:W3CDTF">2026-04-06T19:10:51Z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2023-08-14T00:00:00Z</vt:filetime>
  </property>
  <property fmtid="{D5CDD505-2E9C-101B-9397-08002B2CF9AE}" pid="3" name="LastSaved">
    <vt:filetime>2025-08-19T00:00:00Z</vt:filetime>
  </property>
  <property fmtid="{D5CDD505-2E9C-101B-9397-08002B2CF9AE}" pid="4" name="Producer">
    <vt:lpwstr>Microsoft: Print To PDF</vt:lpwstr>
  </property>
</Properties>
</file>