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9" r:id="rId3"/>
    <p:sldId id="261" r:id="rId4"/>
    <p:sldId id="263" r:id="rId5"/>
    <p:sldId id="269" r:id="rId6"/>
    <p:sldId id="265" r:id="rId7"/>
    <p:sldId id="267" r:id="rId8"/>
    <p:sldId id="274" r:id="rId9"/>
    <p:sldId id="266" r:id="rId10"/>
    <p:sldId id="272"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97134E-A5FF-4C2E-BDA6-B4472FDCEA5F}" v="4" dt="2026-07-24T13:57:08.2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6" d="100"/>
          <a:sy n="56" d="100"/>
        </p:scale>
        <p:origin x="100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aswick, LeighAnn" userId="c449c26c-876b-42e6-9ecc-793c844c7353" providerId="ADAL" clId="{B2944ED3-16B2-4306-9F88-C16F6849B0A7}"/>
    <pc:docChg chg="custSel addSld delSld modSld sldOrd">
      <pc:chgData name="Tomaswick, LeighAnn" userId="c449c26c-876b-42e6-9ecc-793c844c7353" providerId="ADAL" clId="{B2944ED3-16B2-4306-9F88-C16F6849B0A7}" dt="2026-07-24T14:02:06.675" v="790" actId="20577"/>
      <pc:docMkLst>
        <pc:docMk/>
      </pc:docMkLst>
      <pc:sldChg chg="addSp delSp modSp mod modNotesTx">
        <pc:chgData name="Tomaswick, LeighAnn" userId="c449c26c-876b-42e6-9ecc-793c844c7353" providerId="ADAL" clId="{B2944ED3-16B2-4306-9F88-C16F6849B0A7}" dt="2026-07-24T14:02:06.675" v="790" actId="20577"/>
        <pc:sldMkLst>
          <pc:docMk/>
          <pc:sldMk cId="4213993130" sldId="266"/>
        </pc:sldMkLst>
        <pc:spChg chg="add mod">
          <ac:chgData name="Tomaswick, LeighAnn" userId="c449c26c-876b-42e6-9ecc-793c844c7353" providerId="ADAL" clId="{B2944ED3-16B2-4306-9F88-C16F6849B0A7}" dt="2026-07-24T14:01:46.039" v="789" actId="20577"/>
          <ac:spMkLst>
            <pc:docMk/>
            <pc:sldMk cId="4213993130" sldId="266"/>
            <ac:spMk id="2" creationId="{29790FF7-E86C-E4D7-649A-82894E0DCD8B}"/>
          </ac:spMkLst>
        </pc:spChg>
        <pc:spChg chg="mod">
          <ac:chgData name="Tomaswick, LeighAnn" userId="c449c26c-876b-42e6-9ecc-793c844c7353" providerId="ADAL" clId="{B2944ED3-16B2-4306-9F88-C16F6849B0A7}" dt="2026-07-24T13:57:55.356" v="176" actId="20577"/>
          <ac:spMkLst>
            <pc:docMk/>
            <pc:sldMk cId="4213993130" sldId="266"/>
            <ac:spMk id="3" creationId="{8944BDFA-3509-593C-F60A-F948F79508D0}"/>
          </ac:spMkLst>
        </pc:spChg>
        <pc:spChg chg="del mod">
          <ac:chgData name="Tomaswick, LeighAnn" userId="c449c26c-876b-42e6-9ecc-793c844c7353" providerId="ADAL" clId="{B2944ED3-16B2-4306-9F88-C16F6849B0A7}" dt="2026-07-24T13:56:26.090" v="31" actId="478"/>
          <ac:spMkLst>
            <pc:docMk/>
            <pc:sldMk cId="4213993130" sldId="266"/>
            <ac:spMk id="7" creationId="{72D43381-A55C-6FEF-FDB4-CBA106D00C66}"/>
          </ac:spMkLst>
        </pc:spChg>
        <pc:spChg chg="del">
          <ac:chgData name="Tomaswick, LeighAnn" userId="c449c26c-876b-42e6-9ecc-793c844c7353" providerId="ADAL" clId="{B2944ED3-16B2-4306-9F88-C16F6849B0A7}" dt="2026-07-24T13:56:26.090" v="31" actId="478"/>
          <ac:spMkLst>
            <pc:docMk/>
            <pc:sldMk cId="4213993130" sldId="266"/>
            <ac:spMk id="8" creationId="{0C0A5B18-77EB-EFB6-841F-AC95F52B1C94}"/>
          </ac:spMkLst>
        </pc:spChg>
        <pc:spChg chg="del">
          <ac:chgData name="Tomaswick, LeighAnn" userId="c449c26c-876b-42e6-9ecc-793c844c7353" providerId="ADAL" clId="{B2944ED3-16B2-4306-9F88-C16F6849B0A7}" dt="2026-07-24T13:56:26.090" v="31" actId="478"/>
          <ac:spMkLst>
            <pc:docMk/>
            <pc:sldMk cId="4213993130" sldId="266"/>
            <ac:spMk id="9" creationId="{D3466ED7-EDDC-2B71-AB13-633952AF3040}"/>
          </ac:spMkLst>
        </pc:spChg>
        <pc:spChg chg="del">
          <ac:chgData name="Tomaswick, LeighAnn" userId="c449c26c-876b-42e6-9ecc-793c844c7353" providerId="ADAL" clId="{B2944ED3-16B2-4306-9F88-C16F6849B0A7}" dt="2026-07-24T13:56:26.090" v="31" actId="478"/>
          <ac:spMkLst>
            <pc:docMk/>
            <pc:sldMk cId="4213993130" sldId="266"/>
            <ac:spMk id="10" creationId="{4931C42B-3173-8AED-6B7E-B224177E16B5}"/>
          </ac:spMkLst>
        </pc:spChg>
      </pc:sldChg>
      <pc:sldChg chg="modSp mod">
        <pc:chgData name="Tomaswick, LeighAnn" userId="c449c26c-876b-42e6-9ecc-793c844c7353" providerId="ADAL" clId="{B2944ED3-16B2-4306-9F88-C16F6849B0A7}" dt="2026-07-23T13:55:18.545" v="0" actId="1076"/>
        <pc:sldMkLst>
          <pc:docMk/>
          <pc:sldMk cId="3715004923" sldId="267"/>
        </pc:sldMkLst>
        <pc:spChg chg="mod">
          <ac:chgData name="Tomaswick, LeighAnn" userId="c449c26c-876b-42e6-9ecc-793c844c7353" providerId="ADAL" clId="{B2944ED3-16B2-4306-9F88-C16F6849B0A7}" dt="2026-07-23T13:55:18.545" v="0" actId="1076"/>
          <ac:spMkLst>
            <pc:docMk/>
            <pc:sldMk cId="3715004923" sldId="267"/>
            <ac:spMk id="3" creationId="{462A02DA-9309-30AD-FBCD-BC7FA86113B0}"/>
          </ac:spMkLst>
        </pc:spChg>
      </pc:sldChg>
      <pc:sldChg chg="new del">
        <pc:chgData name="Tomaswick, LeighAnn" userId="c449c26c-876b-42e6-9ecc-793c844c7353" providerId="ADAL" clId="{B2944ED3-16B2-4306-9F88-C16F6849B0A7}" dt="2026-07-24T13:56:07.803" v="6" actId="47"/>
        <pc:sldMkLst>
          <pc:docMk/>
          <pc:sldMk cId="2195001071" sldId="273"/>
        </pc:sldMkLst>
      </pc:sldChg>
      <pc:sldChg chg="modSp add mod ord">
        <pc:chgData name="Tomaswick, LeighAnn" userId="c449c26c-876b-42e6-9ecc-793c844c7353" providerId="ADAL" clId="{B2944ED3-16B2-4306-9F88-C16F6849B0A7}" dt="2026-07-24T13:57:22.858" v="94" actId="1076"/>
        <pc:sldMkLst>
          <pc:docMk/>
          <pc:sldMk cId="1033408016" sldId="274"/>
        </pc:sldMkLst>
        <pc:spChg chg="mod">
          <ac:chgData name="Tomaswick, LeighAnn" userId="c449c26c-876b-42e6-9ecc-793c844c7353" providerId="ADAL" clId="{B2944ED3-16B2-4306-9F88-C16F6849B0A7}" dt="2026-07-24T13:57:22.858" v="94" actId="1076"/>
          <ac:spMkLst>
            <pc:docMk/>
            <pc:sldMk cId="1033408016" sldId="274"/>
            <ac:spMk id="3" creationId="{E0FC9CEC-880C-F986-8DFE-AEF9DFC651E2}"/>
          </ac:spMkLst>
        </pc:spChg>
        <pc:spChg chg="mod">
          <ac:chgData name="Tomaswick, LeighAnn" userId="c449c26c-876b-42e6-9ecc-793c844c7353" providerId="ADAL" clId="{B2944ED3-16B2-4306-9F88-C16F6849B0A7}" dt="2026-07-24T13:57:11.746" v="90" actId="27636"/>
          <ac:spMkLst>
            <pc:docMk/>
            <pc:sldMk cId="1033408016" sldId="274"/>
            <ac:spMk id="7" creationId="{2C74951C-BD81-EA32-F693-3095E69911EC}"/>
          </ac:spMkLst>
        </pc:spChg>
        <pc:spChg chg="mod">
          <ac:chgData name="Tomaswick, LeighAnn" userId="c449c26c-876b-42e6-9ecc-793c844c7353" providerId="ADAL" clId="{B2944ED3-16B2-4306-9F88-C16F6849B0A7}" dt="2026-07-24T13:57:20.505" v="93" actId="1076"/>
          <ac:spMkLst>
            <pc:docMk/>
            <pc:sldMk cId="1033408016" sldId="274"/>
            <ac:spMk id="8" creationId="{3FD5BC3F-462A-61E3-BA60-DEA1E32FCF67}"/>
          </ac:spMkLst>
        </pc:spChg>
        <pc:spChg chg="mod">
          <ac:chgData name="Tomaswick, LeighAnn" userId="c449c26c-876b-42e6-9ecc-793c844c7353" providerId="ADAL" clId="{B2944ED3-16B2-4306-9F88-C16F6849B0A7}" dt="2026-07-24T13:57:08.211" v="88" actId="1076"/>
          <ac:spMkLst>
            <pc:docMk/>
            <pc:sldMk cId="1033408016" sldId="274"/>
            <ac:spMk id="9" creationId="{642EAFCE-DE45-5A55-B381-6E9835DC63F7}"/>
          </ac:spMkLst>
        </pc:spChg>
        <pc:spChg chg="mod">
          <ac:chgData name="Tomaswick, LeighAnn" userId="c449c26c-876b-42e6-9ecc-793c844c7353" providerId="ADAL" clId="{B2944ED3-16B2-4306-9F88-C16F6849B0A7}" dt="2026-07-24T13:57:08.211" v="88" actId="1076"/>
          <ac:spMkLst>
            <pc:docMk/>
            <pc:sldMk cId="1033408016" sldId="274"/>
            <ac:spMk id="10" creationId="{FD131EEF-5D07-A9FB-8FCD-55ACF289359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5345D6-F45B-481C-8A1A-2A96D3EF3821}" type="datetimeFigureOut">
              <a:rPr lang="en-US" smtClean="0"/>
              <a:t>7/24/2026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95E9F4-5BFB-47CE-B6A5-FB9034EF2D96}" type="slidenum">
              <a:rPr lang="en-US" smtClean="0"/>
              <a:t>‹#›</a:t>
            </a:fld>
            <a:endParaRPr lang="en-US"/>
          </a:p>
        </p:txBody>
      </p:sp>
    </p:spTree>
    <p:extLst>
      <p:ext uri="{BB962C8B-B14F-4D97-AF65-F5344CB8AC3E}">
        <p14:creationId xmlns:p14="http://schemas.microsoft.com/office/powerpoint/2010/main" val="34549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rontiersin.org/journals/psychology/articles/10.3389/fpsyg.2024.1455015/full"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publichealthpolicyjournal.com/mit-study-finds-artificial-intelligence-use-reprograms-the-brain-leading-to-cognitive-decline/" TargetMode="External"/><Relationship Id="rId5" Type="http://schemas.openxmlformats.org/officeDocument/2006/relationships/hyperlink" Target="https://www.forbes.com/sites/larsdaniel/2025/02/14/your-brain-on-ai-atrophied-and-unprepared-warns-microsoft-study/" TargetMode="External"/><Relationship Id="rId4" Type="http://schemas.openxmlformats.org/officeDocument/2006/relationships/hyperlink" Target="https://phys.org/news/2025-01-ai-linked-eroding-critical-skills.htm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B74711-8BDD-440A-97E4-7D931944BFD5}" type="slidenum">
              <a:rPr lang="en-US" smtClean="0"/>
              <a:t>2</a:t>
            </a:fld>
            <a:endParaRPr lang="en-US"/>
          </a:p>
        </p:txBody>
      </p:sp>
    </p:spTree>
    <p:extLst>
      <p:ext uri="{BB962C8B-B14F-4D97-AF65-F5344CB8AC3E}">
        <p14:creationId xmlns:p14="http://schemas.microsoft.com/office/powerpoint/2010/main" val="3658830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F5942-4076-D589-6212-E3967AE1D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04479-B50D-9B27-0EA5-0300B03ED0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2B85F6-BB96-78EF-2215-32D48A94BD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432D37-552A-8B83-A146-1904C28059EB}"/>
              </a:ext>
            </a:extLst>
          </p:cNvPr>
          <p:cNvSpPr>
            <a:spLocks noGrp="1"/>
          </p:cNvSpPr>
          <p:nvPr>
            <p:ph type="sldNum" sz="quarter" idx="5"/>
          </p:nvPr>
        </p:nvSpPr>
        <p:spPr/>
        <p:txBody>
          <a:bodyPr/>
          <a:lstStyle/>
          <a:p>
            <a:fld id="{CAB74711-8BDD-440A-97E4-7D931944BFD5}" type="slidenum">
              <a:rPr lang="en-US" smtClean="0"/>
              <a:t>4</a:t>
            </a:fld>
            <a:endParaRPr lang="en-US"/>
          </a:p>
        </p:txBody>
      </p:sp>
    </p:spTree>
    <p:extLst>
      <p:ext uri="{BB962C8B-B14F-4D97-AF65-F5344CB8AC3E}">
        <p14:creationId xmlns:p14="http://schemas.microsoft.com/office/powerpoint/2010/main" val="343543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64680-748C-512E-7E21-EAC00489C7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211B7-BA83-9D10-8342-25F15C2CDA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AFA790-CF37-F4D2-BB1B-89400CAB54E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0C5AB2-649C-A852-632E-F907AEA70F83}"/>
              </a:ext>
            </a:extLst>
          </p:cNvPr>
          <p:cNvSpPr>
            <a:spLocks noGrp="1"/>
          </p:cNvSpPr>
          <p:nvPr>
            <p:ph type="sldNum" sz="quarter" idx="5"/>
          </p:nvPr>
        </p:nvSpPr>
        <p:spPr/>
        <p:txBody>
          <a:bodyPr/>
          <a:lstStyle/>
          <a:p>
            <a:fld id="{CAB74711-8BDD-440A-97E4-7D931944BFD5}" type="slidenum">
              <a:rPr lang="en-US" smtClean="0"/>
              <a:t>5</a:t>
            </a:fld>
            <a:endParaRPr lang="en-US"/>
          </a:p>
        </p:txBody>
      </p:sp>
    </p:spTree>
    <p:extLst>
      <p:ext uri="{BB962C8B-B14F-4D97-AF65-F5344CB8AC3E}">
        <p14:creationId xmlns:p14="http://schemas.microsoft.com/office/powerpoint/2010/main" val="1226409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FF751-2BDF-BD9F-55A9-9D7F1FA4FF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2A86DF-C860-BEC6-FC56-C916AC7389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BB0FA3-BA0F-09DC-33F0-63EEAEDD13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F8BA1A-7D4F-B30B-EBED-30459FE33C83}"/>
              </a:ext>
            </a:extLst>
          </p:cNvPr>
          <p:cNvSpPr>
            <a:spLocks noGrp="1"/>
          </p:cNvSpPr>
          <p:nvPr>
            <p:ph type="sldNum" sz="quarter" idx="5"/>
          </p:nvPr>
        </p:nvSpPr>
        <p:spPr/>
        <p:txBody>
          <a:bodyPr/>
          <a:lstStyle/>
          <a:p>
            <a:fld id="{CAB74711-8BDD-440A-97E4-7D931944BFD5}" type="slidenum">
              <a:rPr lang="en-US" smtClean="0"/>
              <a:t>6</a:t>
            </a:fld>
            <a:endParaRPr lang="en-US"/>
          </a:p>
        </p:txBody>
      </p:sp>
    </p:spTree>
    <p:extLst>
      <p:ext uri="{BB962C8B-B14F-4D97-AF65-F5344CB8AC3E}">
        <p14:creationId xmlns:p14="http://schemas.microsoft.com/office/powerpoint/2010/main" val="2496723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8D5D0-2C9B-2275-0D99-E06DBD5CB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2EFB30-B792-E294-32F9-270B71EDFD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DAFDA4-315A-8511-3383-86750563B5FB}"/>
              </a:ext>
            </a:extLst>
          </p:cNvPr>
          <p:cNvSpPr>
            <a:spLocks noGrp="1"/>
          </p:cNvSpPr>
          <p:nvPr>
            <p:ph type="body" idx="1"/>
          </p:nvPr>
        </p:nvSpPr>
        <p:spPr/>
        <p:txBody>
          <a:bodyPr/>
          <a:lstStyle/>
          <a:p>
            <a:r>
              <a:rPr lang="en-US" dirty="0"/>
              <a:t>The ethical Issues in Generative Artificial Intelligence:  A Systematic Review.  Esra Cengiz Tirpan.  BMIJ (2024) 12 (4): 729-747</a:t>
            </a:r>
          </a:p>
          <a:p>
            <a:r>
              <a:rPr lang="en-US" dirty="0"/>
              <a:t>The Limitations and Ethical Considerations of ChatGPT.  </a:t>
            </a:r>
            <a:r>
              <a:rPr lang="en-US" dirty="0" err="1"/>
              <a:t>Shangying</a:t>
            </a:r>
            <a:r>
              <a:rPr lang="en-US" dirty="0"/>
              <a:t> Hua, </a:t>
            </a:r>
            <a:r>
              <a:rPr lang="en-US" dirty="0" err="1"/>
              <a:t>Shuangci</a:t>
            </a:r>
            <a:r>
              <a:rPr lang="en-US" dirty="0"/>
              <a:t> Jim, </a:t>
            </a:r>
            <a:r>
              <a:rPr lang="en-US" dirty="0" err="1"/>
              <a:t>Shengyi</a:t>
            </a:r>
            <a:r>
              <a:rPr lang="en-US" dirty="0"/>
              <a:t> Jiang. Data Intelligence (2024) 6t (1):  201-239</a:t>
            </a:r>
          </a:p>
          <a:p>
            <a:r>
              <a:rPr lang="en-US" dirty="0"/>
              <a:t>Ethical Challenges and Solutions and Generative AI:  An Interdisciplinary Perspectives.  Mousa Al-</a:t>
            </a:r>
            <a:r>
              <a:rPr lang="en-US" dirty="0" err="1"/>
              <a:t>kfairy</a:t>
            </a:r>
            <a:r>
              <a:rPr lang="en-US" dirty="0"/>
              <a:t>, Dheya </a:t>
            </a:r>
            <a:r>
              <a:rPr lang="en-US" dirty="0" err="1"/>
              <a:t>Msutafa</a:t>
            </a:r>
            <a:r>
              <a:rPr lang="en-US" dirty="0"/>
              <a:t>, Nir </a:t>
            </a:r>
            <a:r>
              <a:rPr lang="en-US" dirty="0" err="1"/>
              <a:t>Kshetri</a:t>
            </a:r>
            <a:r>
              <a:rPr lang="en-US" dirty="0"/>
              <a:t>, Mazen </a:t>
            </a:r>
            <a:r>
              <a:rPr lang="en-US" dirty="0" err="1"/>
              <a:t>Insiew</a:t>
            </a:r>
            <a:r>
              <a:rPr lang="en-US" dirty="0"/>
              <a:t>, Omar </a:t>
            </a:r>
            <a:r>
              <a:rPr lang="en-US" dirty="0" err="1"/>
              <a:t>Alfandi</a:t>
            </a:r>
            <a:r>
              <a:rPr lang="en-US" dirty="0"/>
              <a:t>.  Informatics (2024), 11 (3).  </a:t>
            </a:r>
          </a:p>
          <a:p>
            <a:r>
              <a:rPr lang="en-US" dirty="0"/>
              <a:t>The ethical implications of using generative chatbots in higher education.  Ryan Thomas Williams.  Front. Educ., 07, January 2024, Sec. Digital Education.</a:t>
            </a:r>
          </a:p>
          <a:p>
            <a:r>
              <a:rPr lang="en-US" dirty="0"/>
              <a:t>The Ethics of Using Artificial Intelligence in Scientific Research:  New Guidance Needed for a New Tool.  David Resnik and Mohammad Hosseini.  AI &amp; Ethics.  (2025), 5, 1499-1521</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FC7990C-6F28-CAEF-FB0D-08A49676589E}"/>
              </a:ext>
            </a:extLst>
          </p:cNvPr>
          <p:cNvSpPr>
            <a:spLocks noGrp="1"/>
          </p:cNvSpPr>
          <p:nvPr>
            <p:ph type="sldNum" sz="quarter" idx="5"/>
          </p:nvPr>
        </p:nvSpPr>
        <p:spPr/>
        <p:txBody>
          <a:bodyPr/>
          <a:lstStyle/>
          <a:p>
            <a:fld id="{CAB74711-8BDD-440A-97E4-7D931944BFD5}" type="slidenum">
              <a:rPr lang="en-US" smtClean="0"/>
              <a:t>7</a:t>
            </a:fld>
            <a:endParaRPr lang="en-US"/>
          </a:p>
        </p:txBody>
      </p:sp>
    </p:spTree>
    <p:extLst>
      <p:ext uri="{BB962C8B-B14F-4D97-AF65-F5344CB8AC3E}">
        <p14:creationId xmlns:p14="http://schemas.microsoft.com/office/powerpoint/2010/main" val="2949347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25583-10DE-5F7F-D514-1BFCE5C124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638A1D-295E-B275-B781-72CF15C477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772059-BD6A-C539-0D66-D1161AE3499E}"/>
              </a:ext>
            </a:extLst>
          </p:cNvPr>
          <p:cNvSpPr>
            <a:spLocks noGrp="1"/>
          </p:cNvSpPr>
          <p:nvPr>
            <p:ph type="body" idx="1"/>
          </p:nvPr>
        </p:nvSpPr>
        <p:spPr/>
        <p:txBody>
          <a:bodyPr/>
          <a:lstStyle/>
          <a:p>
            <a:r>
              <a:rPr lang="en-US" b="0" i="0" dirty="0" err="1">
                <a:solidFill>
                  <a:srgbClr val="282828"/>
                </a:solidFill>
                <a:effectLst/>
                <a:latin typeface="InftyFallback"/>
              </a:rPr>
              <a:t>Elgammal</a:t>
            </a:r>
            <a:r>
              <a:rPr lang="en-US" b="0" i="0" dirty="0">
                <a:solidFill>
                  <a:srgbClr val="282828"/>
                </a:solidFill>
                <a:effectLst/>
                <a:latin typeface="InftyFallback"/>
              </a:rPr>
              <a:t>, A., Liu, B., </a:t>
            </a:r>
            <a:r>
              <a:rPr lang="en-US" b="0" i="0" dirty="0" err="1">
                <a:solidFill>
                  <a:srgbClr val="282828"/>
                </a:solidFill>
                <a:effectLst/>
                <a:latin typeface="InftyFallback"/>
              </a:rPr>
              <a:t>Elhoseiny</a:t>
            </a:r>
            <a:r>
              <a:rPr lang="en-US" b="0" i="0" dirty="0">
                <a:solidFill>
                  <a:srgbClr val="282828"/>
                </a:solidFill>
                <a:effectLst/>
                <a:latin typeface="InftyFallback"/>
              </a:rPr>
              <a:t>, M., and Mazzone, M. (2017). CAN: creative adversarial networks, generating "art" by learning about styles and deviating from style norms. In </a:t>
            </a:r>
            <a:r>
              <a:rPr lang="en-US" b="0" i="1" dirty="0">
                <a:solidFill>
                  <a:srgbClr val="282828"/>
                </a:solidFill>
                <a:effectLst/>
                <a:latin typeface="InftyFallback"/>
              </a:rPr>
              <a:t>Proceedings of ICCC 2017</a:t>
            </a:r>
            <a:r>
              <a:rPr lang="en-US" b="0" i="0" dirty="0">
                <a:solidFill>
                  <a:srgbClr val="282828"/>
                </a:solidFill>
                <a:effectLst/>
                <a:latin typeface="InftyFallback"/>
              </a:rPr>
              <a:t> (pp. 1–8), Association for Computational Creativity. </a:t>
            </a:r>
            <a:r>
              <a:rPr lang="en-US" b="0" i="0" dirty="0" err="1">
                <a:solidFill>
                  <a:srgbClr val="282828"/>
                </a:solidFill>
                <a:effectLst/>
                <a:latin typeface="InftyFallback"/>
              </a:rPr>
              <a:t>doi</a:t>
            </a:r>
            <a:r>
              <a:rPr lang="en-US" b="0" i="0" dirty="0">
                <a:solidFill>
                  <a:srgbClr val="282828"/>
                </a:solidFill>
                <a:effectLst/>
                <a:latin typeface="InftyFallback"/>
              </a:rPr>
              <a:t>: 10.48550/arXiv.1706.07068</a:t>
            </a:r>
          </a:p>
          <a:p>
            <a:r>
              <a:rPr lang="en-US" b="0" i="0" dirty="0">
                <a:solidFill>
                  <a:srgbClr val="282828"/>
                </a:solidFill>
                <a:effectLst/>
                <a:latin typeface="InftyFallback"/>
              </a:rPr>
              <a:t>McGuire, J., De Cremer, D., and Van de Cruys, T. (2024). Establishing the importance of co-creation and self-efficacy in creative collaboration with artificial intelligence. </a:t>
            </a:r>
            <a:r>
              <a:rPr lang="en-US" b="0" i="1" dirty="0">
                <a:solidFill>
                  <a:srgbClr val="282828"/>
                </a:solidFill>
                <a:effectLst/>
                <a:latin typeface="InftyFallback"/>
              </a:rPr>
              <a:t>Sci. Rep.</a:t>
            </a:r>
            <a:r>
              <a:rPr lang="en-US" b="0" i="0" dirty="0">
                <a:solidFill>
                  <a:srgbClr val="282828"/>
                </a:solidFill>
                <a:effectLst/>
                <a:latin typeface="InftyFallback"/>
              </a:rPr>
              <a:t> 14:18525. </a:t>
            </a:r>
            <a:r>
              <a:rPr lang="en-US" b="0" i="0" dirty="0" err="1">
                <a:solidFill>
                  <a:srgbClr val="282828"/>
                </a:solidFill>
                <a:effectLst/>
                <a:latin typeface="InftyFallback"/>
              </a:rPr>
              <a:t>doi</a:t>
            </a:r>
            <a:r>
              <a:rPr lang="en-US" b="0" i="0" dirty="0">
                <a:solidFill>
                  <a:srgbClr val="282828"/>
                </a:solidFill>
                <a:effectLst/>
                <a:latin typeface="InftyFallback"/>
              </a:rPr>
              <a:t>: 10.1038/s41598-024-69423-2</a:t>
            </a:r>
          </a:p>
          <a:p>
            <a:r>
              <a:rPr lang="en-US" dirty="0">
                <a:hlinkClick r:id="rId3"/>
              </a:rPr>
              <a:t>Whang &amp; Wu - Frontiers | The influence of generative artificial intelligence on creative cognition of design students: a chain mediation model of self-efficacy and anxiety</a:t>
            </a:r>
            <a:endParaRPr lang="en-US" dirty="0"/>
          </a:p>
          <a:p>
            <a:r>
              <a:rPr lang="en-US" dirty="0"/>
              <a:t>Jackson 2025 - </a:t>
            </a:r>
            <a:r>
              <a:rPr lang="en-US" dirty="0">
                <a:hlinkClick r:id="rId4"/>
              </a:rPr>
              <a:t>Increased AI use linked to eroding critical thinking skills</a:t>
            </a:r>
            <a:endParaRPr lang="en-US" dirty="0"/>
          </a:p>
          <a:p>
            <a:r>
              <a:rPr lang="en-US" dirty="0"/>
              <a:t>Daniel:  </a:t>
            </a:r>
            <a:r>
              <a:rPr lang="en-US" dirty="0">
                <a:hlinkClick r:id="rId5"/>
              </a:rPr>
              <a:t>Your Brain On AI: ‘Atrophied And Unprepared’</a:t>
            </a:r>
            <a:endParaRPr lang="en-US" dirty="0"/>
          </a:p>
          <a:p>
            <a:r>
              <a:rPr lang="en-US" dirty="0"/>
              <a:t>Hulscher:  </a:t>
            </a:r>
            <a:r>
              <a:rPr lang="en-US" dirty="0">
                <a:hlinkClick r:id="rId6"/>
              </a:rPr>
              <a:t>MIT Study Finds Artificial Intelligence Use Reprograms the Brain, Leading to Cognitive Decline - Science, Public Health Policy and the Law</a:t>
            </a:r>
            <a:endParaRPr lang="en-US" dirty="0"/>
          </a:p>
          <a:p>
            <a:endParaRPr lang="en-US" dirty="0"/>
          </a:p>
        </p:txBody>
      </p:sp>
      <p:sp>
        <p:nvSpPr>
          <p:cNvPr id="4" name="Slide Number Placeholder 3">
            <a:extLst>
              <a:ext uri="{FF2B5EF4-FFF2-40B4-BE49-F238E27FC236}">
                <a16:creationId xmlns:a16="http://schemas.microsoft.com/office/drawing/2014/main" id="{E070509D-34F5-58BB-3661-F5051CD148BF}"/>
              </a:ext>
            </a:extLst>
          </p:cNvPr>
          <p:cNvSpPr>
            <a:spLocks noGrp="1"/>
          </p:cNvSpPr>
          <p:nvPr>
            <p:ph type="sldNum" sz="quarter" idx="5"/>
          </p:nvPr>
        </p:nvSpPr>
        <p:spPr/>
        <p:txBody>
          <a:bodyPr/>
          <a:lstStyle/>
          <a:p>
            <a:fld id="{CAB74711-8BDD-440A-97E4-7D931944BFD5}" type="slidenum">
              <a:rPr lang="en-US" smtClean="0"/>
              <a:t>8</a:t>
            </a:fld>
            <a:endParaRPr lang="en-US"/>
          </a:p>
        </p:txBody>
      </p:sp>
    </p:spTree>
    <p:extLst>
      <p:ext uri="{BB962C8B-B14F-4D97-AF65-F5344CB8AC3E}">
        <p14:creationId xmlns:p14="http://schemas.microsoft.com/office/powerpoint/2010/main" val="2736173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EE4EB-390B-ACC3-7639-654498F23B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7FACA-9D2D-BD5C-78DC-7CB758BB2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9776D0-0A7B-1BDD-54B3-B6EED9DC88C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C319F07-91CB-6011-33C3-8DB3D3076119}"/>
              </a:ext>
            </a:extLst>
          </p:cNvPr>
          <p:cNvSpPr>
            <a:spLocks noGrp="1"/>
          </p:cNvSpPr>
          <p:nvPr>
            <p:ph type="sldNum" sz="quarter" idx="5"/>
          </p:nvPr>
        </p:nvSpPr>
        <p:spPr/>
        <p:txBody>
          <a:bodyPr/>
          <a:lstStyle/>
          <a:p>
            <a:fld id="{CAB74711-8BDD-440A-97E4-7D931944BFD5}" type="slidenum">
              <a:rPr lang="en-US" smtClean="0"/>
              <a:t>9</a:t>
            </a:fld>
            <a:endParaRPr lang="en-US"/>
          </a:p>
        </p:txBody>
      </p:sp>
    </p:spTree>
    <p:extLst>
      <p:ext uri="{BB962C8B-B14F-4D97-AF65-F5344CB8AC3E}">
        <p14:creationId xmlns:p14="http://schemas.microsoft.com/office/powerpoint/2010/main" val="4152879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0273C-CCF9-3BF2-A573-C49602003E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ADE20-1C1A-F6C7-B7A4-7242356933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DA7EC3-F108-86B4-5711-36F5C4E41E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D7E145-F9A0-BBFC-07FF-AFEDD510818E}"/>
              </a:ext>
            </a:extLst>
          </p:cNvPr>
          <p:cNvSpPr>
            <a:spLocks noGrp="1"/>
          </p:cNvSpPr>
          <p:nvPr>
            <p:ph type="sldNum" sz="quarter" idx="5"/>
          </p:nvPr>
        </p:nvSpPr>
        <p:spPr/>
        <p:txBody>
          <a:bodyPr/>
          <a:lstStyle/>
          <a:p>
            <a:fld id="{CAB74711-8BDD-440A-97E4-7D931944BFD5}" type="slidenum">
              <a:rPr lang="en-US" smtClean="0"/>
              <a:t>10</a:t>
            </a:fld>
            <a:endParaRPr lang="en-US"/>
          </a:p>
        </p:txBody>
      </p:sp>
    </p:spTree>
    <p:extLst>
      <p:ext uri="{BB962C8B-B14F-4D97-AF65-F5344CB8AC3E}">
        <p14:creationId xmlns:p14="http://schemas.microsoft.com/office/powerpoint/2010/main" val="3327953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897E2-B094-58F6-49E9-5E8B8AB1FF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DE18B9-269B-D869-4E2E-5728144A00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C4C906D-0C01-A770-F70D-5FB1EC222720}"/>
              </a:ext>
            </a:extLst>
          </p:cNvPr>
          <p:cNvSpPr>
            <a:spLocks noGrp="1"/>
          </p:cNvSpPr>
          <p:nvPr>
            <p:ph type="dt" sz="half" idx="10"/>
          </p:nvPr>
        </p:nvSpPr>
        <p:spPr/>
        <p:txBody>
          <a:bodyPr/>
          <a:lstStyle/>
          <a:p>
            <a:fld id="{F58017E8-8E9C-4AD5-BB8F-27227825060B}" type="datetimeFigureOut">
              <a:rPr lang="en-US" smtClean="0"/>
              <a:t>7/24/2026</a:t>
            </a:fld>
            <a:endParaRPr lang="en-US"/>
          </a:p>
        </p:txBody>
      </p:sp>
      <p:sp>
        <p:nvSpPr>
          <p:cNvPr id="5" name="Footer Placeholder 4">
            <a:extLst>
              <a:ext uri="{FF2B5EF4-FFF2-40B4-BE49-F238E27FC236}">
                <a16:creationId xmlns:a16="http://schemas.microsoft.com/office/drawing/2014/main" id="{0096AC60-3035-414B-3031-00C44EA3CF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987E9B-3CE8-6288-AD5E-030BFABFF795}"/>
              </a:ext>
            </a:extLst>
          </p:cNvPr>
          <p:cNvSpPr>
            <a:spLocks noGrp="1"/>
          </p:cNvSpPr>
          <p:nvPr>
            <p:ph type="sldNum" sz="quarter" idx="12"/>
          </p:nvPr>
        </p:nvSpPr>
        <p:spPr/>
        <p:txBody>
          <a:bodyPr/>
          <a:lstStyle/>
          <a:p>
            <a:fld id="{5A972582-E84A-4DF2-8EA8-FD9543721013}" type="slidenum">
              <a:rPr lang="en-US" smtClean="0"/>
              <a:t>‹#›</a:t>
            </a:fld>
            <a:endParaRPr lang="en-US"/>
          </a:p>
        </p:txBody>
      </p:sp>
    </p:spTree>
    <p:extLst>
      <p:ext uri="{BB962C8B-B14F-4D97-AF65-F5344CB8AC3E}">
        <p14:creationId xmlns:p14="http://schemas.microsoft.com/office/powerpoint/2010/main" val="1249826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8B86A-C4FF-A968-27DF-FFF8557242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4AF72C-10F8-9647-9A18-065A1B0981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ED2A05-C514-DE99-E910-8697DB414A19}"/>
              </a:ext>
            </a:extLst>
          </p:cNvPr>
          <p:cNvSpPr>
            <a:spLocks noGrp="1"/>
          </p:cNvSpPr>
          <p:nvPr>
            <p:ph type="dt" sz="half" idx="10"/>
          </p:nvPr>
        </p:nvSpPr>
        <p:spPr/>
        <p:txBody>
          <a:bodyPr/>
          <a:lstStyle/>
          <a:p>
            <a:fld id="{F58017E8-8E9C-4AD5-BB8F-27227825060B}" type="datetimeFigureOut">
              <a:rPr lang="en-US" smtClean="0"/>
              <a:t>7/24/2026</a:t>
            </a:fld>
            <a:endParaRPr lang="en-US"/>
          </a:p>
        </p:txBody>
      </p:sp>
      <p:sp>
        <p:nvSpPr>
          <p:cNvPr id="5" name="Footer Placeholder 4">
            <a:extLst>
              <a:ext uri="{FF2B5EF4-FFF2-40B4-BE49-F238E27FC236}">
                <a16:creationId xmlns:a16="http://schemas.microsoft.com/office/drawing/2014/main" id="{1E1F7ADE-C33E-0FDC-E3CB-6D3D79D7FF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43EB0A-2AB9-4D1F-A87F-C4D0F7F4FED8}"/>
              </a:ext>
            </a:extLst>
          </p:cNvPr>
          <p:cNvSpPr>
            <a:spLocks noGrp="1"/>
          </p:cNvSpPr>
          <p:nvPr>
            <p:ph type="sldNum" sz="quarter" idx="12"/>
          </p:nvPr>
        </p:nvSpPr>
        <p:spPr/>
        <p:txBody>
          <a:bodyPr/>
          <a:lstStyle/>
          <a:p>
            <a:fld id="{5A972582-E84A-4DF2-8EA8-FD9543721013}" type="slidenum">
              <a:rPr lang="en-US" smtClean="0"/>
              <a:t>‹#›</a:t>
            </a:fld>
            <a:endParaRPr lang="en-US"/>
          </a:p>
        </p:txBody>
      </p:sp>
    </p:spTree>
    <p:extLst>
      <p:ext uri="{BB962C8B-B14F-4D97-AF65-F5344CB8AC3E}">
        <p14:creationId xmlns:p14="http://schemas.microsoft.com/office/powerpoint/2010/main" val="1824193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00E02-127B-977D-C19B-6E6EE56F22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329508-1D18-8433-3B6A-5B2935940C6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D032D9-5839-966E-F1CB-3FC98DF92AB8}"/>
              </a:ext>
            </a:extLst>
          </p:cNvPr>
          <p:cNvSpPr>
            <a:spLocks noGrp="1"/>
          </p:cNvSpPr>
          <p:nvPr>
            <p:ph type="dt" sz="half" idx="10"/>
          </p:nvPr>
        </p:nvSpPr>
        <p:spPr/>
        <p:txBody>
          <a:bodyPr/>
          <a:lstStyle/>
          <a:p>
            <a:fld id="{F58017E8-8E9C-4AD5-BB8F-27227825060B}" type="datetimeFigureOut">
              <a:rPr lang="en-US" smtClean="0"/>
              <a:t>7/24/2026</a:t>
            </a:fld>
            <a:endParaRPr lang="en-US"/>
          </a:p>
        </p:txBody>
      </p:sp>
      <p:sp>
        <p:nvSpPr>
          <p:cNvPr id="5" name="Footer Placeholder 4">
            <a:extLst>
              <a:ext uri="{FF2B5EF4-FFF2-40B4-BE49-F238E27FC236}">
                <a16:creationId xmlns:a16="http://schemas.microsoft.com/office/drawing/2014/main" id="{98ECA5A4-6311-E3B9-58B0-5A45ABCF52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7E6692-A795-8572-46B8-3DE9F18DE0E2}"/>
              </a:ext>
            </a:extLst>
          </p:cNvPr>
          <p:cNvSpPr>
            <a:spLocks noGrp="1"/>
          </p:cNvSpPr>
          <p:nvPr>
            <p:ph type="sldNum" sz="quarter" idx="12"/>
          </p:nvPr>
        </p:nvSpPr>
        <p:spPr/>
        <p:txBody>
          <a:bodyPr/>
          <a:lstStyle/>
          <a:p>
            <a:fld id="{5A972582-E84A-4DF2-8EA8-FD9543721013}" type="slidenum">
              <a:rPr lang="en-US" smtClean="0"/>
              <a:t>‹#›</a:t>
            </a:fld>
            <a:endParaRPr lang="en-US"/>
          </a:p>
        </p:txBody>
      </p:sp>
    </p:spTree>
    <p:extLst>
      <p:ext uri="{BB962C8B-B14F-4D97-AF65-F5344CB8AC3E}">
        <p14:creationId xmlns:p14="http://schemas.microsoft.com/office/powerpoint/2010/main" val="695818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D9DB3-A4A0-1AF9-2F06-2C67040730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7FB7D2-9453-76D0-EBB2-8B5997D5D5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A8AA1F-33EF-5DB7-F1E5-079C9EE01A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FCDB26-35CA-23B0-198C-16642E494BDA}"/>
              </a:ext>
            </a:extLst>
          </p:cNvPr>
          <p:cNvSpPr>
            <a:spLocks noGrp="1"/>
          </p:cNvSpPr>
          <p:nvPr>
            <p:ph type="dt" sz="half" idx="10"/>
          </p:nvPr>
        </p:nvSpPr>
        <p:spPr/>
        <p:txBody>
          <a:bodyPr/>
          <a:lstStyle/>
          <a:p>
            <a:fld id="{F58017E8-8E9C-4AD5-BB8F-27227825060B}" type="datetimeFigureOut">
              <a:rPr lang="en-US" smtClean="0"/>
              <a:t>7/24/2026</a:t>
            </a:fld>
            <a:endParaRPr lang="en-US"/>
          </a:p>
        </p:txBody>
      </p:sp>
      <p:sp>
        <p:nvSpPr>
          <p:cNvPr id="6" name="Footer Placeholder 5">
            <a:extLst>
              <a:ext uri="{FF2B5EF4-FFF2-40B4-BE49-F238E27FC236}">
                <a16:creationId xmlns:a16="http://schemas.microsoft.com/office/drawing/2014/main" id="{4F0090A2-F076-53CF-6CB7-40C250D2FC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A0D6B2-C0BF-B0E8-44E9-15C6A3ADF4ED}"/>
              </a:ext>
            </a:extLst>
          </p:cNvPr>
          <p:cNvSpPr>
            <a:spLocks noGrp="1"/>
          </p:cNvSpPr>
          <p:nvPr>
            <p:ph type="sldNum" sz="quarter" idx="12"/>
          </p:nvPr>
        </p:nvSpPr>
        <p:spPr/>
        <p:txBody>
          <a:bodyPr/>
          <a:lstStyle/>
          <a:p>
            <a:fld id="{5A972582-E84A-4DF2-8EA8-FD9543721013}" type="slidenum">
              <a:rPr lang="en-US" smtClean="0"/>
              <a:t>‹#›</a:t>
            </a:fld>
            <a:endParaRPr lang="en-US"/>
          </a:p>
        </p:txBody>
      </p:sp>
    </p:spTree>
    <p:extLst>
      <p:ext uri="{BB962C8B-B14F-4D97-AF65-F5344CB8AC3E}">
        <p14:creationId xmlns:p14="http://schemas.microsoft.com/office/powerpoint/2010/main" val="3821752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9EFFE-7F81-0EB5-3BA4-8C3F227D8D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4B9DB7-4818-5760-E934-5310C6C6A7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48443F-E32C-3610-C2C5-E7773DBE045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2B7CDA-4298-B32F-3D0C-1D30C97404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E9BD652-16A1-1EEB-2D54-5F4C300593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D352E1-FADA-6CD0-ACA9-56EB1125C28E}"/>
              </a:ext>
            </a:extLst>
          </p:cNvPr>
          <p:cNvSpPr>
            <a:spLocks noGrp="1"/>
          </p:cNvSpPr>
          <p:nvPr>
            <p:ph type="dt" sz="half" idx="10"/>
          </p:nvPr>
        </p:nvSpPr>
        <p:spPr/>
        <p:txBody>
          <a:bodyPr/>
          <a:lstStyle/>
          <a:p>
            <a:fld id="{F58017E8-8E9C-4AD5-BB8F-27227825060B}" type="datetimeFigureOut">
              <a:rPr lang="en-US" smtClean="0"/>
              <a:t>7/24/2026</a:t>
            </a:fld>
            <a:endParaRPr lang="en-US"/>
          </a:p>
        </p:txBody>
      </p:sp>
      <p:sp>
        <p:nvSpPr>
          <p:cNvPr id="8" name="Footer Placeholder 7">
            <a:extLst>
              <a:ext uri="{FF2B5EF4-FFF2-40B4-BE49-F238E27FC236}">
                <a16:creationId xmlns:a16="http://schemas.microsoft.com/office/drawing/2014/main" id="{C4111DCD-2EF1-07CD-CDB1-0028CBD8C56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777F40-0AA2-F25F-D633-78F4314FA03D}"/>
              </a:ext>
            </a:extLst>
          </p:cNvPr>
          <p:cNvSpPr>
            <a:spLocks noGrp="1"/>
          </p:cNvSpPr>
          <p:nvPr>
            <p:ph type="sldNum" sz="quarter" idx="12"/>
          </p:nvPr>
        </p:nvSpPr>
        <p:spPr/>
        <p:txBody>
          <a:bodyPr/>
          <a:lstStyle/>
          <a:p>
            <a:fld id="{5A972582-E84A-4DF2-8EA8-FD9543721013}" type="slidenum">
              <a:rPr lang="en-US" smtClean="0"/>
              <a:t>‹#›</a:t>
            </a:fld>
            <a:endParaRPr lang="en-US"/>
          </a:p>
        </p:txBody>
      </p:sp>
    </p:spTree>
    <p:extLst>
      <p:ext uri="{BB962C8B-B14F-4D97-AF65-F5344CB8AC3E}">
        <p14:creationId xmlns:p14="http://schemas.microsoft.com/office/powerpoint/2010/main" val="3905848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752F0-09D1-E980-C758-5843A9F371C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578420-76BA-0E31-6192-85DC9251635D}"/>
              </a:ext>
            </a:extLst>
          </p:cNvPr>
          <p:cNvSpPr>
            <a:spLocks noGrp="1"/>
          </p:cNvSpPr>
          <p:nvPr>
            <p:ph type="dt" sz="half" idx="10"/>
          </p:nvPr>
        </p:nvSpPr>
        <p:spPr/>
        <p:txBody>
          <a:bodyPr/>
          <a:lstStyle/>
          <a:p>
            <a:fld id="{F58017E8-8E9C-4AD5-BB8F-27227825060B}" type="datetimeFigureOut">
              <a:rPr lang="en-US" smtClean="0"/>
              <a:t>7/24/2026</a:t>
            </a:fld>
            <a:endParaRPr lang="en-US"/>
          </a:p>
        </p:txBody>
      </p:sp>
      <p:sp>
        <p:nvSpPr>
          <p:cNvPr id="4" name="Footer Placeholder 3">
            <a:extLst>
              <a:ext uri="{FF2B5EF4-FFF2-40B4-BE49-F238E27FC236}">
                <a16:creationId xmlns:a16="http://schemas.microsoft.com/office/drawing/2014/main" id="{1328D359-D4F6-FB90-CC10-DE8FDDCEBD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9BCD27-4BF3-DE54-5237-7A2002B79F08}"/>
              </a:ext>
            </a:extLst>
          </p:cNvPr>
          <p:cNvSpPr>
            <a:spLocks noGrp="1"/>
          </p:cNvSpPr>
          <p:nvPr>
            <p:ph type="sldNum" sz="quarter" idx="12"/>
          </p:nvPr>
        </p:nvSpPr>
        <p:spPr/>
        <p:txBody>
          <a:bodyPr/>
          <a:lstStyle/>
          <a:p>
            <a:fld id="{5A972582-E84A-4DF2-8EA8-FD9543721013}" type="slidenum">
              <a:rPr lang="en-US" smtClean="0"/>
              <a:t>‹#›</a:t>
            </a:fld>
            <a:endParaRPr lang="en-US"/>
          </a:p>
        </p:txBody>
      </p:sp>
    </p:spTree>
    <p:extLst>
      <p:ext uri="{BB962C8B-B14F-4D97-AF65-F5344CB8AC3E}">
        <p14:creationId xmlns:p14="http://schemas.microsoft.com/office/powerpoint/2010/main" val="4001469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F0D9FC-61A3-58AA-88A8-6D7B23BFE791}"/>
              </a:ext>
            </a:extLst>
          </p:cNvPr>
          <p:cNvSpPr>
            <a:spLocks noGrp="1"/>
          </p:cNvSpPr>
          <p:nvPr>
            <p:ph type="dt" sz="half" idx="10"/>
          </p:nvPr>
        </p:nvSpPr>
        <p:spPr/>
        <p:txBody>
          <a:bodyPr/>
          <a:lstStyle/>
          <a:p>
            <a:fld id="{F58017E8-8E9C-4AD5-BB8F-27227825060B}" type="datetimeFigureOut">
              <a:rPr lang="en-US" smtClean="0"/>
              <a:t>7/24/2026</a:t>
            </a:fld>
            <a:endParaRPr lang="en-US"/>
          </a:p>
        </p:txBody>
      </p:sp>
      <p:sp>
        <p:nvSpPr>
          <p:cNvPr id="3" name="Footer Placeholder 2">
            <a:extLst>
              <a:ext uri="{FF2B5EF4-FFF2-40B4-BE49-F238E27FC236}">
                <a16:creationId xmlns:a16="http://schemas.microsoft.com/office/drawing/2014/main" id="{F749C3F7-45A4-533E-1768-3FC359EF2E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2CBD23E-2702-25F6-2991-FB55273B0C57}"/>
              </a:ext>
            </a:extLst>
          </p:cNvPr>
          <p:cNvSpPr>
            <a:spLocks noGrp="1"/>
          </p:cNvSpPr>
          <p:nvPr>
            <p:ph type="sldNum" sz="quarter" idx="12"/>
          </p:nvPr>
        </p:nvSpPr>
        <p:spPr/>
        <p:txBody>
          <a:bodyPr/>
          <a:lstStyle/>
          <a:p>
            <a:fld id="{5A972582-E84A-4DF2-8EA8-FD9543721013}" type="slidenum">
              <a:rPr lang="en-US" smtClean="0"/>
              <a:t>‹#›</a:t>
            </a:fld>
            <a:endParaRPr lang="en-US"/>
          </a:p>
        </p:txBody>
      </p:sp>
    </p:spTree>
    <p:extLst>
      <p:ext uri="{BB962C8B-B14F-4D97-AF65-F5344CB8AC3E}">
        <p14:creationId xmlns:p14="http://schemas.microsoft.com/office/powerpoint/2010/main" val="1626379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C4DB0-1A88-AB1B-7298-4D9475CE00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1E5211-B4CF-7F8E-3D09-9599F8F6D1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A2A854-9427-557E-B766-569BAC6789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67F5A8-137D-63C3-343F-CC9562A8B7C8}"/>
              </a:ext>
            </a:extLst>
          </p:cNvPr>
          <p:cNvSpPr>
            <a:spLocks noGrp="1"/>
          </p:cNvSpPr>
          <p:nvPr>
            <p:ph type="dt" sz="half" idx="10"/>
          </p:nvPr>
        </p:nvSpPr>
        <p:spPr/>
        <p:txBody>
          <a:bodyPr/>
          <a:lstStyle/>
          <a:p>
            <a:fld id="{F58017E8-8E9C-4AD5-BB8F-27227825060B}" type="datetimeFigureOut">
              <a:rPr lang="en-US" smtClean="0"/>
              <a:t>7/24/2026</a:t>
            </a:fld>
            <a:endParaRPr lang="en-US"/>
          </a:p>
        </p:txBody>
      </p:sp>
      <p:sp>
        <p:nvSpPr>
          <p:cNvPr id="6" name="Footer Placeholder 5">
            <a:extLst>
              <a:ext uri="{FF2B5EF4-FFF2-40B4-BE49-F238E27FC236}">
                <a16:creationId xmlns:a16="http://schemas.microsoft.com/office/drawing/2014/main" id="{5928E718-D8ED-75F8-12B2-1A3EA9D3EE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44795F-9B22-006C-B0A6-DBBAB188A548}"/>
              </a:ext>
            </a:extLst>
          </p:cNvPr>
          <p:cNvSpPr>
            <a:spLocks noGrp="1"/>
          </p:cNvSpPr>
          <p:nvPr>
            <p:ph type="sldNum" sz="quarter" idx="12"/>
          </p:nvPr>
        </p:nvSpPr>
        <p:spPr/>
        <p:txBody>
          <a:bodyPr/>
          <a:lstStyle/>
          <a:p>
            <a:fld id="{5A972582-E84A-4DF2-8EA8-FD9543721013}" type="slidenum">
              <a:rPr lang="en-US" smtClean="0"/>
              <a:t>‹#›</a:t>
            </a:fld>
            <a:endParaRPr lang="en-US"/>
          </a:p>
        </p:txBody>
      </p:sp>
    </p:spTree>
    <p:extLst>
      <p:ext uri="{BB962C8B-B14F-4D97-AF65-F5344CB8AC3E}">
        <p14:creationId xmlns:p14="http://schemas.microsoft.com/office/powerpoint/2010/main" val="3419745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845E4-949E-7BFF-357B-BFF6B68E75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A82F1F-2F33-BA28-9974-FAEE93726C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06F922-87B8-1317-4474-EB53BEFBAC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EEC0B8-621A-F37B-EDFA-34696AE15646}"/>
              </a:ext>
            </a:extLst>
          </p:cNvPr>
          <p:cNvSpPr>
            <a:spLocks noGrp="1"/>
          </p:cNvSpPr>
          <p:nvPr>
            <p:ph type="dt" sz="half" idx="10"/>
          </p:nvPr>
        </p:nvSpPr>
        <p:spPr/>
        <p:txBody>
          <a:bodyPr/>
          <a:lstStyle/>
          <a:p>
            <a:fld id="{F58017E8-8E9C-4AD5-BB8F-27227825060B}" type="datetimeFigureOut">
              <a:rPr lang="en-US" smtClean="0"/>
              <a:t>7/24/2026</a:t>
            </a:fld>
            <a:endParaRPr lang="en-US"/>
          </a:p>
        </p:txBody>
      </p:sp>
      <p:sp>
        <p:nvSpPr>
          <p:cNvPr id="6" name="Footer Placeholder 5">
            <a:extLst>
              <a:ext uri="{FF2B5EF4-FFF2-40B4-BE49-F238E27FC236}">
                <a16:creationId xmlns:a16="http://schemas.microsoft.com/office/drawing/2014/main" id="{29431CCE-F71A-7406-415C-13088A84D2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20605B-3BCB-1801-0BF8-63DD5AC1C530}"/>
              </a:ext>
            </a:extLst>
          </p:cNvPr>
          <p:cNvSpPr>
            <a:spLocks noGrp="1"/>
          </p:cNvSpPr>
          <p:nvPr>
            <p:ph type="sldNum" sz="quarter" idx="12"/>
          </p:nvPr>
        </p:nvSpPr>
        <p:spPr/>
        <p:txBody>
          <a:bodyPr/>
          <a:lstStyle/>
          <a:p>
            <a:fld id="{5A972582-E84A-4DF2-8EA8-FD9543721013}" type="slidenum">
              <a:rPr lang="en-US" smtClean="0"/>
              <a:t>‹#›</a:t>
            </a:fld>
            <a:endParaRPr lang="en-US"/>
          </a:p>
        </p:txBody>
      </p:sp>
    </p:spTree>
    <p:extLst>
      <p:ext uri="{BB962C8B-B14F-4D97-AF65-F5344CB8AC3E}">
        <p14:creationId xmlns:p14="http://schemas.microsoft.com/office/powerpoint/2010/main" val="1833194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2126D-2B98-3AA8-48C3-2F5B0CF531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98C1C0-58F8-75A5-7BA8-B27BE1F7C5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2C0F2F4-26E8-F6A3-0318-61600B2DB08E}"/>
              </a:ext>
            </a:extLst>
          </p:cNvPr>
          <p:cNvSpPr>
            <a:spLocks noGrp="1"/>
          </p:cNvSpPr>
          <p:nvPr>
            <p:ph type="dt" sz="half" idx="10"/>
          </p:nvPr>
        </p:nvSpPr>
        <p:spPr/>
        <p:txBody>
          <a:bodyPr/>
          <a:lstStyle/>
          <a:p>
            <a:fld id="{F58017E8-8E9C-4AD5-BB8F-27227825060B}" type="datetimeFigureOut">
              <a:rPr lang="en-US" smtClean="0"/>
              <a:t>7/24/2026</a:t>
            </a:fld>
            <a:endParaRPr lang="en-US"/>
          </a:p>
        </p:txBody>
      </p:sp>
      <p:sp>
        <p:nvSpPr>
          <p:cNvPr id="5" name="Footer Placeholder 4">
            <a:extLst>
              <a:ext uri="{FF2B5EF4-FFF2-40B4-BE49-F238E27FC236}">
                <a16:creationId xmlns:a16="http://schemas.microsoft.com/office/drawing/2014/main" id="{73014192-48B0-4D0B-8493-D0DAC11C1E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E4272B-9350-41CD-9A29-BC91CDF5B731}"/>
              </a:ext>
            </a:extLst>
          </p:cNvPr>
          <p:cNvSpPr>
            <a:spLocks noGrp="1"/>
          </p:cNvSpPr>
          <p:nvPr>
            <p:ph type="sldNum" sz="quarter" idx="12"/>
          </p:nvPr>
        </p:nvSpPr>
        <p:spPr/>
        <p:txBody>
          <a:bodyPr/>
          <a:lstStyle/>
          <a:p>
            <a:fld id="{5A972582-E84A-4DF2-8EA8-FD9543721013}" type="slidenum">
              <a:rPr lang="en-US" smtClean="0"/>
              <a:t>‹#›</a:t>
            </a:fld>
            <a:endParaRPr lang="en-US"/>
          </a:p>
        </p:txBody>
      </p:sp>
    </p:spTree>
    <p:extLst>
      <p:ext uri="{BB962C8B-B14F-4D97-AF65-F5344CB8AC3E}">
        <p14:creationId xmlns:p14="http://schemas.microsoft.com/office/powerpoint/2010/main" val="1984411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012E4D-AC54-B804-31CA-1F0444C6D1D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5BB3E8-3D34-F1F1-8532-1CFE451AEB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ABF5EF-5A8D-F94A-21C8-1364A0F172B1}"/>
              </a:ext>
            </a:extLst>
          </p:cNvPr>
          <p:cNvSpPr>
            <a:spLocks noGrp="1"/>
          </p:cNvSpPr>
          <p:nvPr>
            <p:ph type="dt" sz="half" idx="10"/>
          </p:nvPr>
        </p:nvSpPr>
        <p:spPr/>
        <p:txBody>
          <a:bodyPr/>
          <a:lstStyle/>
          <a:p>
            <a:fld id="{F58017E8-8E9C-4AD5-BB8F-27227825060B}" type="datetimeFigureOut">
              <a:rPr lang="en-US" smtClean="0"/>
              <a:t>7/24/2026</a:t>
            </a:fld>
            <a:endParaRPr lang="en-US"/>
          </a:p>
        </p:txBody>
      </p:sp>
      <p:sp>
        <p:nvSpPr>
          <p:cNvPr id="5" name="Footer Placeholder 4">
            <a:extLst>
              <a:ext uri="{FF2B5EF4-FFF2-40B4-BE49-F238E27FC236}">
                <a16:creationId xmlns:a16="http://schemas.microsoft.com/office/drawing/2014/main" id="{8A3A3A9E-F6F3-9B3B-D35D-958F57AAE2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B91E50-C625-F6C9-CDB2-5B25DD46BE1C}"/>
              </a:ext>
            </a:extLst>
          </p:cNvPr>
          <p:cNvSpPr>
            <a:spLocks noGrp="1"/>
          </p:cNvSpPr>
          <p:nvPr>
            <p:ph type="sldNum" sz="quarter" idx="12"/>
          </p:nvPr>
        </p:nvSpPr>
        <p:spPr/>
        <p:txBody>
          <a:bodyPr/>
          <a:lstStyle/>
          <a:p>
            <a:fld id="{5A972582-E84A-4DF2-8EA8-FD9543721013}" type="slidenum">
              <a:rPr lang="en-US" smtClean="0"/>
              <a:t>‹#›</a:t>
            </a:fld>
            <a:endParaRPr lang="en-US"/>
          </a:p>
        </p:txBody>
      </p:sp>
    </p:spTree>
    <p:extLst>
      <p:ext uri="{BB962C8B-B14F-4D97-AF65-F5344CB8AC3E}">
        <p14:creationId xmlns:p14="http://schemas.microsoft.com/office/powerpoint/2010/main" val="167746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53C4CE-A942-4AEC-38E6-9818476CFB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0FE2095-4BF6-555A-D480-20A71A6486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7331B2-12FB-FE1E-5B80-830F213B14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58017E8-8E9C-4AD5-BB8F-27227825060B}" type="datetimeFigureOut">
              <a:rPr lang="en-US" smtClean="0"/>
              <a:t>7/24/2026</a:t>
            </a:fld>
            <a:endParaRPr lang="en-US"/>
          </a:p>
        </p:txBody>
      </p:sp>
      <p:sp>
        <p:nvSpPr>
          <p:cNvPr id="5" name="Footer Placeholder 4">
            <a:extLst>
              <a:ext uri="{FF2B5EF4-FFF2-40B4-BE49-F238E27FC236}">
                <a16:creationId xmlns:a16="http://schemas.microsoft.com/office/drawing/2014/main" id="{64EF8C9A-B0B1-CA14-61B0-45480C1CEA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834F073-AE47-49A1-2088-E4A3FA5EDC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A972582-E84A-4DF2-8EA8-FD9543721013}" type="slidenum">
              <a:rPr lang="en-US" smtClean="0"/>
              <a:t>‹#›</a:t>
            </a:fld>
            <a:endParaRPr lang="en-US"/>
          </a:p>
        </p:txBody>
      </p:sp>
    </p:spTree>
    <p:extLst>
      <p:ext uri="{BB962C8B-B14F-4D97-AF65-F5344CB8AC3E}">
        <p14:creationId xmlns:p14="http://schemas.microsoft.com/office/powerpoint/2010/main" val="3746286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creativecommons.org/licenses/by-nc-sa/3.0/" TargetMode="External"/><Relationship Id="rId5" Type="http://schemas.openxmlformats.org/officeDocument/2006/relationships/hyperlink" Target="https://missmasserant.wordpress.com/2016/07/17/question-everything/"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creativecommons.org/licenses/by-nc-sa/3.0/" TargetMode="External"/><Relationship Id="rId5" Type="http://schemas.openxmlformats.org/officeDocument/2006/relationships/hyperlink" Target="https://missmasserant.wordpress.com/2016/07/17/question-everything/"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ABB86-D964-D73D-8A36-5A7E1E8F1C7B}"/>
              </a:ext>
            </a:extLst>
          </p:cNvPr>
          <p:cNvSpPr>
            <a:spLocks noGrp="1"/>
          </p:cNvSpPr>
          <p:nvPr>
            <p:ph type="ctrTitle"/>
          </p:nvPr>
        </p:nvSpPr>
        <p:spPr>
          <a:xfrm>
            <a:off x="1524000" y="1122363"/>
            <a:ext cx="9144000" cy="3325812"/>
          </a:xfrm>
        </p:spPr>
        <p:txBody>
          <a:bodyPr>
            <a:normAutofit fontScale="90000"/>
          </a:bodyPr>
          <a:lstStyle/>
          <a:p>
            <a:r>
              <a:rPr lang="en-US" dirty="0"/>
              <a:t>These slides were designed for use in a Flashes101 discussion, feel free to edit and use them as you see fit! </a:t>
            </a:r>
          </a:p>
        </p:txBody>
      </p:sp>
    </p:spTree>
    <p:extLst>
      <p:ext uri="{BB962C8B-B14F-4D97-AF65-F5344CB8AC3E}">
        <p14:creationId xmlns:p14="http://schemas.microsoft.com/office/powerpoint/2010/main" val="1712273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04C46-E254-EE0E-CF46-88391A4056A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A43BC5B-227B-9DED-A142-2B6531D500E5}"/>
              </a:ext>
              <a:ext uri="{C183D7F6-B498-43B3-948B-1728B52AA6E4}">
                <adec:decorative xmlns:adec="http://schemas.microsoft.com/office/drawing/2017/decorative" val="1"/>
              </a:ext>
            </a:extLst>
          </p:cNvPr>
          <p:cNvPicPr>
            <a:picLocks noChangeAspect="1"/>
          </p:cNvPicPr>
          <p:nvPr/>
        </p:nvPicPr>
        <p:blipFill rotWithShape="1">
          <a:blip r:embed="rId3"/>
          <a:srcRect l="6757" r="2702"/>
          <a:stretch/>
        </p:blipFill>
        <p:spPr>
          <a:xfrm>
            <a:off x="1" y="0"/>
            <a:ext cx="707106" cy="6858000"/>
          </a:xfrm>
          <a:prstGeom prst="rect">
            <a:avLst/>
          </a:prstGeom>
        </p:spPr>
      </p:pic>
      <p:sp>
        <p:nvSpPr>
          <p:cNvPr id="9" name="Title 1">
            <a:extLst>
              <a:ext uri="{FF2B5EF4-FFF2-40B4-BE49-F238E27FC236}">
                <a16:creationId xmlns:a16="http://schemas.microsoft.com/office/drawing/2014/main" id="{AE9B225E-9DAC-9B9F-14DB-0E795F70E339}"/>
              </a:ext>
            </a:extLst>
          </p:cNvPr>
          <p:cNvSpPr>
            <a:spLocks noGrp="1"/>
          </p:cNvSpPr>
          <p:nvPr>
            <p:ph type="title"/>
          </p:nvPr>
        </p:nvSpPr>
        <p:spPr>
          <a:xfrm>
            <a:off x="1193689" y="204418"/>
            <a:ext cx="10515600" cy="1118326"/>
          </a:xfrm>
        </p:spPr>
        <p:txBody>
          <a:bodyPr/>
          <a:lstStyle/>
          <a:p>
            <a:pPr algn="ctr"/>
            <a:r>
              <a:rPr lang="en-US" b="1" dirty="0"/>
              <a:t>Generative Artificial Intelligence</a:t>
            </a:r>
          </a:p>
        </p:txBody>
      </p:sp>
      <p:sp>
        <p:nvSpPr>
          <p:cNvPr id="12" name="Content Placeholder 2">
            <a:extLst>
              <a:ext uri="{FF2B5EF4-FFF2-40B4-BE49-F238E27FC236}">
                <a16:creationId xmlns:a16="http://schemas.microsoft.com/office/drawing/2014/main" id="{085F935E-2920-1270-EC25-365FF92C4F24}"/>
              </a:ext>
            </a:extLst>
          </p:cNvPr>
          <p:cNvSpPr>
            <a:spLocks noGrp="1"/>
          </p:cNvSpPr>
          <p:nvPr>
            <p:ph idx="1"/>
          </p:nvPr>
        </p:nvSpPr>
        <p:spPr>
          <a:xfrm>
            <a:off x="1193689" y="1322744"/>
            <a:ext cx="10756375" cy="5495927"/>
          </a:xfrm>
        </p:spPr>
        <p:txBody>
          <a:bodyPr>
            <a:normAutofit fontScale="92500"/>
          </a:bodyPr>
          <a:lstStyle/>
          <a:p>
            <a:pPr marL="0" indent="0">
              <a:lnSpc>
                <a:spcPct val="110000"/>
              </a:lnSpc>
              <a:spcBef>
                <a:spcPts val="0"/>
              </a:spcBef>
              <a:buNone/>
            </a:pPr>
            <a:r>
              <a:rPr lang="en-US" sz="2400" b="1" dirty="0"/>
              <a:t>KSU Definition</a:t>
            </a:r>
            <a:r>
              <a:rPr lang="en-US" sz="2400" dirty="0"/>
              <a:t>:  Programs that make use of algorithms to create new products</a:t>
            </a:r>
            <a:endParaRPr lang="en-US" sz="1000" dirty="0"/>
          </a:p>
          <a:p>
            <a:pPr marL="0" indent="0">
              <a:lnSpc>
                <a:spcPct val="110000"/>
              </a:lnSpc>
              <a:spcBef>
                <a:spcPts val="0"/>
              </a:spcBef>
              <a:buNone/>
            </a:pPr>
            <a:endParaRPr lang="en-US" sz="1100" b="1" dirty="0"/>
          </a:p>
          <a:p>
            <a:pPr marL="0" indent="0">
              <a:lnSpc>
                <a:spcPct val="110000"/>
              </a:lnSpc>
              <a:spcBef>
                <a:spcPts val="0"/>
              </a:spcBef>
              <a:buNone/>
            </a:pPr>
            <a:r>
              <a:rPr lang="en-US" sz="2400" b="1" dirty="0"/>
              <a:t>Alternative names</a:t>
            </a:r>
            <a:r>
              <a:rPr lang="en-US" sz="2400" dirty="0"/>
              <a:t>:  Generative AI, GenAI, GAI, AI</a:t>
            </a:r>
            <a:endParaRPr lang="en-US" sz="1000" dirty="0"/>
          </a:p>
          <a:p>
            <a:pPr marL="0" indent="0">
              <a:lnSpc>
                <a:spcPct val="110000"/>
              </a:lnSpc>
              <a:spcBef>
                <a:spcPts val="0"/>
              </a:spcBef>
              <a:buNone/>
            </a:pPr>
            <a:endParaRPr lang="en-US" sz="1100" b="1" dirty="0"/>
          </a:p>
          <a:p>
            <a:pPr marL="0" indent="0">
              <a:lnSpc>
                <a:spcPct val="110000"/>
              </a:lnSpc>
              <a:spcBef>
                <a:spcPts val="0"/>
              </a:spcBef>
              <a:buNone/>
            </a:pPr>
            <a:r>
              <a:rPr lang="en-US" sz="2400" b="1" dirty="0"/>
              <a:t>What is it</a:t>
            </a:r>
            <a:r>
              <a:rPr lang="en-US" sz="2400" dirty="0"/>
              <a:t>  </a:t>
            </a:r>
            <a:endParaRPr lang="en-US" sz="2400" dirty="0">
              <a:sym typeface="Wingdings" panose="05000000000000000000" pitchFamily="2" charset="2"/>
            </a:endParaRPr>
          </a:p>
          <a:p>
            <a:pPr lvl="1">
              <a:lnSpc>
                <a:spcPct val="110000"/>
              </a:lnSpc>
              <a:spcBef>
                <a:spcPts val="0"/>
              </a:spcBef>
            </a:pPr>
            <a:r>
              <a:rPr lang="en-US" dirty="0">
                <a:sym typeface="Wingdings" panose="05000000000000000000" pitchFamily="2" charset="2"/>
              </a:rPr>
              <a:t>Predicts the next best word/piece of data</a:t>
            </a:r>
          </a:p>
          <a:p>
            <a:pPr lvl="1">
              <a:lnSpc>
                <a:spcPct val="110000"/>
              </a:lnSpc>
              <a:spcBef>
                <a:spcPts val="0"/>
              </a:spcBef>
            </a:pPr>
            <a:r>
              <a:rPr lang="en-US" dirty="0">
                <a:sym typeface="Wingdings" panose="05000000000000000000" pitchFamily="2" charset="2"/>
              </a:rPr>
              <a:t>Trained on digital data up until early 2020s (Large Language Model - LLM), continues to learn from inputs, and connects with live, real-time information </a:t>
            </a:r>
          </a:p>
          <a:p>
            <a:pPr lvl="1">
              <a:lnSpc>
                <a:spcPct val="110000"/>
              </a:lnSpc>
              <a:spcBef>
                <a:spcPts val="0"/>
              </a:spcBef>
            </a:pPr>
            <a:r>
              <a:rPr lang="en-US" dirty="0">
                <a:sym typeface="Wingdings" panose="05000000000000000000" pitchFamily="2" charset="2"/>
              </a:rPr>
              <a:t>Interface allows user to ask questions (Natural Language Processing – NLP)</a:t>
            </a:r>
            <a:endParaRPr lang="en-US" sz="1000" dirty="0"/>
          </a:p>
          <a:p>
            <a:pPr marL="0" indent="0">
              <a:lnSpc>
                <a:spcPct val="110000"/>
              </a:lnSpc>
              <a:spcBef>
                <a:spcPts val="0"/>
              </a:spcBef>
              <a:buNone/>
            </a:pPr>
            <a:endParaRPr lang="en-US" sz="1100" b="1" dirty="0"/>
          </a:p>
          <a:p>
            <a:pPr marL="0" indent="0">
              <a:lnSpc>
                <a:spcPct val="110000"/>
              </a:lnSpc>
              <a:spcBef>
                <a:spcPts val="0"/>
              </a:spcBef>
              <a:buNone/>
            </a:pPr>
            <a:r>
              <a:rPr lang="en-US" sz="2400" b="1" dirty="0"/>
              <a:t>Things to keep in mind</a:t>
            </a:r>
          </a:p>
          <a:p>
            <a:pPr lvl="1">
              <a:lnSpc>
                <a:spcPct val="110000"/>
              </a:lnSpc>
              <a:spcBef>
                <a:spcPts val="0"/>
              </a:spcBef>
            </a:pPr>
            <a:r>
              <a:rPr lang="en-US" dirty="0">
                <a:sym typeface="Wingdings" panose="05000000000000000000" pitchFamily="2" charset="2"/>
              </a:rPr>
              <a:t>User (you) is in charge:  ask for more detail/change output</a:t>
            </a:r>
          </a:p>
          <a:p>
            <a:pPr lvl="1">
              <a:lnSpc>
                <a:spcPct val="110000"/>
              </a:lnSpc>
              <a:spcBef>
                <a:spcPts val="0"/>
              </a:spcBef>
            </a:pPr>
            <a:r>
              <a:rPr lang="en-US" dirty="0"/>
              <a:t>GAI is often wrong and biased</a:t>
            </a:r>
          </a:p>
          <a:p>
            <a:pPr lvl="1">
              <a:lnSpc>
                <a:spcPct val="110000"/>
              </a:lnSpc>
              <a:spcBef>
                <a:spcPts val="0"/>
              </a:spcBef>
            </a:pPr>
            <a:r>
              <a:rPr lang="en-US" dirty="0"/>
              <a:t>GAI can brainstorm, summarize, organize, analyze, produce images, videos, slides, music, etc.</a:t>
            </a:r>
          </a:p>
          <a:p>
            <a:pPr lvl="1">
              <a:lnSpc>
                <a:spcPct val="110000"/>
              </a:lnSpc>
              <a:spcBef>
                <a:spcPts val="0"/>
              </a:spcBef>
            </a:pPr>
            <a:r>
              <a:rPr lang="en-US" dirty="0"/>
              <a:t>It’s a tool, not a substitute for your thinking, investigation &amp; learning</a:t>
            </a:r>
          </a:p>
        </p:txBody>
      </p:sp>
      <p:sp>
        <p:nvSpPr>
          <p:cNvPr id="13" name="Rectangle 12">
            <a:extLst>
              <a:ext uri="{FF2B5EF4-FFF2-40B4-BE49-F238E27FC236}">
                <a16:creationId xmlns:a16="http://schemas.microsoft.com/office/drawing/2014/main" id="{9051F431-206B-1789-73F7-509A36D36F4B}"/>
              </a:ext>
              <a:ext uri="{C183D7F6-B498-43B3-948B-1728B52AA6E4}">
                <adec:decorative xmlns:adec="http://schemas.microsoft.com/office/drawing/2017/decorative" val="1"/>
              </a:ext>
            </a:extLst>
          </p:cNvPr>
          <p:cNvSpPr/>
          <p:nvPr/>
        </p:nvSpPr>
        <p:spPr>
          <a:xfrm>
            <a:off x="2687671" y="1086638"/>
            <a:ext cx="7527636" cy="64655"/>
          </a:xfrm>
          <a:prstGeom prst="rect">
            <a:avLst/>
          </a:prstGeom>
          <a:solidFill>
            <a:srgbClr val="2C8ECE"/>
          </a:solidFill>
          <a:ln>
            <a:solidFill>
              <a:srgbClr val="0039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6241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7CDB8-38C4-6862-FFAC-B07A38A8CE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1BAA29-BB86-A6B0-75E7-6A7CE3F0999D}"/>
              </a:ext>
            </a:extLst>
          </p:cNvPr>
          <p:cNvSpPr>
            <a:spLocks noGrp="1"/>
          </p:cNvSpPr>
          <p:nvPr>
            <p:ph type="title"/>
          </p:nvPr>
        </p:nvSpPr>
        <p:spPr>
          <a:xfrm>
            <a:off x="707107" y="365125"/>
            <a:ext cx="11484893" cy="1325563"/>
          </a:xfrm>
        </p:spPr>
        <p:txBody>
          <a:bodyPr/>
          <a:lstStyle/>
          <a:p>
            <a:pPr algn="ctr"/>
            <a:r>
              <a:rPr lang="en-US" b="1" dirty="0"/>
              <a:t>Phrases From Policy Register Related to GAI</a:t>
            </a:r>
          </a:p>
        </p:txBody>
      </p:sp>
      <p:sp>
        <p:nvSpPr>
          <p:cNvPr id="3" name="Content Placeholder 2">
            <a:extLst>
              <a:ext uri="{FF2B5EF4-FFF2-40B4-BE49-F238E27FC236}">
                <a16:creationId xmlns:a16="http://schemas.microsoft.com/office/drawing/2014/main" id="{A0DD287F-BA62-9FAD-0DC7-F13AE5056AE9}"/>
              </a:ext>
            </a:extLst>
          </p:cNvPr>
          <p:cNvSpPr>
            <a:spLocks noGrp="1"/>
          </p:cNvSpPr>
          <p:nvPr>
            <p:ph idx="1"/>
          </p:nvPr>
        </p:nvSpPr>
        <p:spPr>
          <a:xfrm>
            <a:off x="1404782" y="1602658"/>
            <a:ext cx="10097730" cy="5255341"/>
          </a:xfrm>
        </p:spPr>
        <p:txBody>
          <a:bodyPr>
            <a:normAutofit fontScale="77500" lnSpcReduction="20000"/>
          </a:bodyPr>
          <a:lstStyle/>
          <a:p>
            <a:pPr marL="0" indent="0" algn="ctr">
              <a:buNone/>
            </a:pPr>
            <a:r>
              <a:rPr lang="en-US" dirty="0"/>
              <a:t>Chapter 3, section 01.8</a:t>
            </a:r>
          </a:p>
          <a:p>
            <a:pPr marL="0" indent="0">
              <a:buNone/>
            </a:pPr>
            <a:r>
              <a:rPr lang="en-US" dirty="0"/>
              <a:t>"Cheat" means intentionally to misrepresent the source, nature, or other conditions of academic work so as to accrue undeserved credit, or to cooperate with someone else in such misrepresentation. Such misrepresentations may, but need not necessarily, involve the work of others. As defined, cheating includes, but is not limited to:</a:t>
            </a:r>
          </a:p>
          <a:p>
            <a:pPr marL="457200" lvl="1" indent="0">
              <a:buNone/>
            </a:pPr>
            <a:r>
              <a:rPr lang="en-US" dirty="0"/>
              <a:t>(b) Using notes, textbooks or other information, or content generated by internet-based </a:t>
            </a:r>
            <a:r>
              <a:rPr lang="en-US" b="1" dirty="0"/>
              <a:t>generative artificial intelligence programs (GAI), </a:t>
            </a:r>
            <a:r>
              <a:rPr lang="en-US" dirty="0"/>
              <a:t>in examinations, tests and quizzes, except as expressly permitted by the instructor in the syllabus, examination, test, or quiz;</a:t>
            </a:r>
          </a:p>
          <a:p>
            <a:pPr marL="457200" lvl="1" indent="0">
              <a:buNone/>
            </a:pPr>
            <a:r>
              <a:rPr lang="en-US" dirty="0"/>
              <a:t>(e) </a:t>
            </a:r>
            <a:r>
              <a:rPr lang="en-US" b="1" dirty="0"/>
              <a:t>Using GAI to generate content in satisfaction of assigned coursework, except as expressly permitted by the instructor in the syllabus, or applicable assignment</a:t>
            </a:r>
            <a:r>
              <a:rPr lang="en-US" dirty="0"/>
              <a:t>;</a:t>
            </a:r>
          </a:p>
          <a:p>
            <a:pPr marL="457200" lvl="1" indent="0">
              <a:buNone/>
            </a:pPr>
            <a:r>
              <a:rPr lang="en-US" dirty="0"/>
              <a:t>(f) Presenting data or other material gathered by another person, group, </a:t>
            </a:r>
            <a:r>
              <a:rPr lang="en-US" b="1" dirty="0"/>
              <a:t>or by GAI</a:t>
            </a:r>
            <a:r>
              <a:rPr lang="en-US" dirty="0"/>
              <a:t>, as one's own;</a:t>
            </a:r>
          </a:p>
          <a:p>
            <a:pPr marL="457200" lvl="1" indent="0">
              <a:buNone/>
            </a:pPr>
            <a:r>
              <a:rPr lang="en-US" dirty="0"/>
              <a:t>(h) Having another person, </a:t>
            </a:r>
            <a:r>
              <a:rPr lang="en-US" b="1" dirty="0"/>
              <a:t>or GAI</a:t>
            </a:r>
            <a:r>
              <a:rPr lang="en-US" dirty="0"/>
              <a:t>, take one's place for any academic performance without the specific knowledge and permission of the instructor;</a:t>
            </a:r>
          </a:p>
          <a:p>
            <a:pPr marL="0" indent="0">
              <a:buNone/>
            </a:pPr>
            <a:r>
              <a:rPr lang="en-US" dirty="0"/>
              <a:t>"Plagiarize" means to take and present as one's own a material portion of the ideas or words of another (e.g. person, persons, </a:t>
            </a:r>
            <a:r>
              <a:rPr lang="en-US" b="1" dirty="0"/>
              <a:t>or GAI</a:t>
            </a:r>
            <a:r>
              <a:rPr lang="en-US" dirty="0"/>
              <a:t>), or to present as one's own an idea or work derived from an existing source without full and proper credit to the source of the ideas, words, or works. As defined, plagiarize includes, but is not limited to: (a – c)</a:t>
            </a:r>
            <a:endParaRPr lang="en-US" sz="2800" dirty="0"/>
          </a:p>
        </p:txBody>
      </p:sp>
      <p:pic>
        <p:nvPicPr>
          <p:cNvPr id="4" name="Picture 3">
            <a:extLst>
              <a:ext uri="{FF2B5EF4-FFF2-40B4-BE49-F238E27FC236}">
                <a16:creationId xmlns:a16="http://schemas.microsoft.com/office/drawing/2014/main" id="{AFE887F2-D230-D0DF-DEF6-DD1AA2E3DDBC}"/>
              </a:ext>
              <a:ext uri="{C183D7F6-B498-43B3-948B-1728B52AA6E4}">
                <adec:decorative xmlns:adec="http://schemas.microsoft.com/office/drawing/2017/decorative" val="1"/>
              </a:ext>
            </a:extLst>
          </p:cNvPr>
          <p:cNvPicPr>
            <a:picLocks noChangeAspect="1"/>
          </p:cNvPicPr>
          <p:nvPr/>
        </p:nvPicPr>
        <p:blipFill rotWithShape="1">
          <a:blip r:embed="rId2"/>
          <a:srcRect l="6757" r="2702"/>
          <a:stretch/>
        </p:blipFill>
        <p:spPr>
          <a:xfrm>
            <a:off x="1" y="0"/>
            <a:ext cx="707106" cy="6858000"/>
          </a:xfrm>
          <a:prstGeom prst="rect">
            <a:avLst/>
          </a:prstGeom>
        </p:spPr>
      </p:pic>
    </p:spTree>
    <p:extLst>
      <p:ext uri="{BB962C8B-B14F-4D97-AF65-F5344CB8AC3E}">
        <p14:creationId xmlns:p14="http://schemas.microsoft.com/office/powerpoint/2010/main" val="3840289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3EA42-209C-6350-D4D6-684339B4B8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EFE9D8-2C7B-C4B4-76C1-21D34F752401}"/>
              </a:ext>
            </a:extLst>
          </p:cNvPr>
          <p:cNvSpPr>
            <a:spLocks noGrp="1"/>
          </p:cNvSpPr>
          <p:nvPr>
            <p:ph type="title"/>
          </p:nvPr>
        </p:nvSpPr>
        <p:spPr>
          <a:xfrm>
            <a:off x="910333" y="3005205"/>
            <a:ext cx="6620124" cy="1325563"/>
          </a:xfrm>
        </p:spPr>
        <p:txBody>
          <a:bodyPr>
            <a:normAutofit fontScale="90000"/>
          </a:bodyPr>
          <a:lstStyle/>
          <a:p>
            <a:pPr algn="ctr"/>
            <a:r>
              <a:rPr lang="en-US" b="1" dirty="0"/>
              <a:t>What GAI policies have you encountered so far (class or assignment specific)?</a:t>
            </a:r>
          </a:p>
        </p:txBody>
      </p:sp>
      <p:pic>
        <p:nvPicPr>
          <p:cNvPr id="4" name="Picture 3">
            <a:extLst>
              <a:ext uri="{FF2B5EF4-FFF2-40B4-BE49-F238E27FC236}">
                <a16:creationId xmlns:a16="http://schemas.microsoft.com/office/drawing/2014/main" id="{8853AB9A-B019-3C25-71B3-7D8A334DEC9C}"/>
              </a:ext>
              <a:ext uri="{C183D7F6-B498-43B3-948B-1728B52AA6E4}">
                <adec:decorative xmlns:adec="http://schemas.microsoft.com/office/drawing/2017/decorative" val="1"/>
              </a:ext>
            </a:extLst>
          </p:cNvPr>
          <p:cNvPicPr>
            <a:picLocks noChangeAspect="1"/>
          </p:cNvPicPr>
          <p:nvPr/>
        </p:nvPicPr>
        <p:blipFill rotWithShape="1">
          <a:blip r:embed="rId3"/>
          <a:srcRect l="6757" r="2702"/>
          <a:stretch/>
        </p:blipFill>
        <p:spPr>
          <a:xfrm>
            <a:off x="1" y="0"/>
            <a:ext cx="707106" cy="6858000"/>
          </a:xfrm>
          <a:prstGeom prst="rect">
            <a:avLst/>
          </a:prstGeom>
        </p:spPr>
      </p:pic>
      <p:pic>
        <p:nvPicPr>
          <p:cNvPr id="10" name="Picture 9" descr="A pair of yellow question marks&#10;">
            <a:extLst>
              <a:ext uri="{FF2B5EF4-FFF2-40B4-BE49-F238E27FC236}">
                <a16:creationId xmlns:a16="http://schemas.microsoft.com/office/drawing/2014/main" id="{749DA0E6-FC87-BB16-C14D-18B96C23EF6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394124" y="1204657"/>
            <a:ext cx="4693639" cy="4238403"/>
          </a:xfrm>
          <a:prstGeom prst="rect">
            <a:avLst/>
          </a:prstGeom>
        </p:spPr>
      </p:pic>
      <p:sp>
        <p:nvSpPr>
          <p:cNvPr id="11" name="TextBox 10">
            <a:extLst>
              <a:ext uri="{FF2B5EF4-FFF2-40B4-BE49-F238E27FC236}">
                <a16:creationId xmlns:a16="http://schemas.microsoft.com/office/drawing/2014/main" id="{C1158522-7C15-B738-C2C2-CD1724DAB544}"/>
              </a:ext>
            </a:extLst>
          </p:cNvPr>
          <p:cNvSpPr txBox="1"/>
          <p:nvPr/>
        </p:nvSpPr>
        <p:spPr>
          <a:xfrm>
            <a:off x="8911882" y="6627168"/>
            <a:ext cx="3280117" cy="230832"/>
          </a:xfrm>
          <a:prstGeom prst="rect">
            <a:avLst/>
          </a:prstGeom>
          <a:noFill/>
        </p:spPr>
        <p:txBody>
          <a:bodyPr wrap="square" rtlCol="0">
            <a:spAutoFit/>
          </a:bodyPr>
          <a:lstStyle/>
          <a:p>
            <a:r>
              <a:rPr lang="en-US" sz="900" dirty="0">
                <a:hlinkClick r:id="rId5" tooltip="https://missmasserant.wordpress.com/2016/07/17/question-everything/"/>
              </a:rPr>
              <a:t>This Photo</a:t>
            </a:r>
            <a:r>
              <a:rPr lang="en-US" sz="900" dirty="0"/>
              <a:t> by Unknown Author is licensed under </a:t>
            </a:r>
            <a:r>
              <a:rPr lang="en-US" sz="900" dirty="0">
                <a:hlinkClick r:id="rId6" tooltip="https://creativecommons.org/licenses/by-nc-sa/3.0/"/>
              </a:rPr>
              <a:t>CC BY-SA-NC</a:t>
            </a:r>
            <a:endParaRPr lang="en-US" sz="900" dirty="0"/>
          </a:p>
        </p:txBody>
      </p:sp>
    </p:spTree>
    <p:extLst>
      <p:ext uri="{BB962C8B-B14F-4D97-AF65-F5344CB8AC3E}">
        <p14:creationId xmlns:p14="http://schemas.microsoft.com/office/powerpoint/2010/main" val="3749170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99A95-9D15-0DDE-1BDA-4ED9C19C3D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00C971-169F-942E-1CC9-1106AEF91C9D}"/>
              </a:ext>
            </a:extLst>
          </p:cNvPr>
          <p:cNvSpPr>
            <a:spLocks noGrp="1"/>
          </p:cNvSpPr>
          <p:nvPr>
            <p:ph type="title"/>
          </p:nvPr>
        </p:nvSpPr>
        <p:spPr>
          <a:xfrm>
            <a:off x="910333" y="1278194"/>
            <a:ext cx="5569125" cy="4238403"/>
          </a:xfrm>
        </p:spPr>
        <p:txBody>
          <a:bodyPr>
            <a:normAutofit fontScale="90000"/>
          </a:bodyPr>
          <a:lstStyle/>
          <a:p>
            <a:pPr algn="ctr"/>
            <a:r>
              <a:rPr lang="en-US" b="1" dirty="0"/>
              <a:t>Reflect on how you feel about using GAI in your coursework, to help you study, etc. </a:t>
            </a:r>
            <a:br>
              <a:rPr lang="en-US" b="1" dirty="0"/>
            </a:br>
            <a:r>
              <a:rPr lang="en-US" b="1" dirty="0"/>
              <a:t> </a:t>
            </a:r>
            <a:br>
              <a:rPr lang="en-US" b="1" dirty="0"/>
            </a:br>
            <a:r>
              <a:rPr lang="en-US" b="1" dirty="0"/>
              <a:t>Why do you believe it is okay or not okay to use? </a:t>
            </a:r>
          </a:p>
        </p:txBody>
      </p:sp>
      <p:pic>
        <p:nvPicPr>
          <p:cNvPr id="4" name="Picture 3">
            <a:extLst>
              <a:ext uri="{FF2B5EF4-FFF2-40B4-BE49-F238E27FC236}">
                <a16:creationId xmlns:a16="http://schemas.microsoft.com/office/drawing/2014/main" id="{B4EF9C84-9E31-0BC1-FD1C-7CAA6B1682C9}"/>
              </a:ext>
              <a:ext uri="{C183D7F6-B498-43B3-948B-1728B52AA6E4}">
                <adec:decorative xmlns:adec="http://schemas.microsoft.com/office/drawing/2017/decorative" val="1"/>
              </a:ext>
            </a:extLst>
          </p:cNvPr>
          <p:cNvPicPr>
            <a:picLocks noChangeAspect="1"/>
          </p:cNvPicPr>
          <p:nvPr/>
        </p:nvPicPr>
        <p:blipFill rotWithShape="1">
          <a:blip r:embed="rId3"/>
          <a:srcRect l="6757" r="2702"/>
          <a:stretch/>
        </p:blipFill>
        <p:spPr>
          <a:xfrm>
            <a:off x="1" y="0"/>
            <a:ext cx="707106" cy="6858000"/>
          </a:xfrm>
          <a:prstGeom prst="rect">
            <a:avLst/>
          </a:prstGeom>
        </p:spPr>
      </p:pic>
      <p:pic>
        <p:nvPicPr>
          <p:cNvPr id="10" name="Picture 9" descr="A pair of yellow question marks">
            <a:extLst>
              <a:ext uri="{FF2B5EF4-FFF2-40B4-BE49-F238E27FC236}">
                <a16:creationId xmlns:a16="http://schemas.microsoft.com/office/drawing/2014/main" id="{66361E44-A678-D9E6-A873-5B38EF8F96E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394124" y="1204657"/>
            <a:ext cx="4693639" cy="4238403"/>
          </a:xfrm>
          <a:prstGeom prst="rect">
            <a:avLst/>
          </a:prstGeom>
        </p:spPr>
      </p:pic>
      <p:sp>
        <p:nvSpPr>
          <p:cNvPr id="11" name="TextBox 10">
            <a:extLst>
              <a:ext uri="{FF2B5EF4-FFF2-40B4-BE49-F238E27FC236}">
                <a16:creationId xmlns:a16="http://schemas.microsoft.com/office/drawing/2014/main" id="{3CF235A4-E45E-3128-F69D-E3B320D372A6}"/>
              </a:ext>
            </a:extLst>
          </p:cNvPr>
          <p:cNvSpPr txBox="1"/>
          <p:nvPr/>
        </p:nvSpPr>
        <p:spPr>
          <a:xfrm>
            <a:off x="8911882" y="6627168"/>
            <a:ext cx="3280117" cy="230832"/>
          </a:xfrm>
          <a:prstGeom prst="rect">
            <a:avLst/>
          </a:prstGeom>
          <a:noFill/>
        </p:spPr>
        <p:txBody>
          <a:bodyPr wrap="square" rtlCol="0">
            <a:spAutoFit/>
          </a:bodyPr>
          <a:lstStyle/>
          <a:p>
            <a:r>
              <a:rPr lang="en-US" sz="900" dirty="0">
                <a:hlinkClick r:id="rId5" tooltip="https://missmasserant.wordpress.com/2016/07/17/question-everything/"/>
              </a:rPr>
              <a:t>This Photo</a:t>
            </a:r>
            <a:r>
              <a:rPr lang="en-US" sz="900" dirty="0"/>
              <a:t> by Unknown Author is licensed under </a:t>
            </a:r>
            <a:r>
              <a:rPr lang="en-US" sz="900" dirty="0">
                <a:hlinkClick r:id="rId6" tooltip="https://creativecommons.org/licenses/by-nc-sa/3.0/"/>
              </a:rPr>
              <a:t>CC BY-SA-NC</a:t>
            </a:r>
            <a:endParaRPr lang="en-US" sz="900" dirty="0"/>
          </a:p>
        </p:txBody>
      </p:sp>
    </p:spTree>
    <p:extLst>
      <p:ext uri="{BB962C8B-B14F-4D97-AF65-F5344CB8AC3E}">
        <p14:creationId xmlns:p14="http://schemas.microsoft.com/office/powerpoint/2010/main" val="53679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625EC-4C05-2023-305C-F05DAE3B13B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5A47D11-DA15-7E65-2B00-9D5EBC0B5915}"/>
              </a:ext>
              <a:ext uri="{C183D7F6-B498-43B3-948B-1728B52AA6E4}">
                <adec:decorative xmlns:adec="http://schemas.microsoft.com/office/drawing/2017/decorative" val="1"/>
              </a:ext>
            </a:extLst>
          </p:cNvPr>
          <p:cNvPicPr>
            <a:picLocks noChangeAspect="1"/>
          </p:cNvPicPr>
          <p:nvPr/>
        </p:nvPicPr>
        <p:blipFill rotWithShape="1">
          <a:blip r:embed="rId3"/>
          <a:srcRect l="6757" r="2702"/>
          <a:stretch/>
        </p:blipFill>
        <p:spPr>
          <a:xfrm>
            <a:off x="1" y="0"/>
            <a:ext cx="707106" cy="6858000"/>
          </a:xfrm>
          <a:prstGeom prst="rect">
            <a:avLst/>
          </a:prstGeom>
        </p:spPr>
      </p:pic>
      <p:sp>
        <p:nvSpPr>
          <p:cNvPr id="3" name="Title 1">
            <a:extLst>
              <a:ext uri="{FF2B5EF4-FFF2-40B4-BE49-F238E27FC236}">
                <a16:creationId xmlns:a16="http://schemas.microsoft.com/office/drawing/2014/main" id="{7DE77F96-4522-4077-2D4C-E94EC1A4C16B}"/>
              </a:ext>
            </a:extLst>
          </p:cNvPr>
          <p:cNvSpPr txBox="1">
            <a:spLocks noGrp="1"/>
          </p:cNvSpPr>
          <p:nvPr>
            <p:ph type="title" idx="4294967295"/>
          </p:nvPr>
        </p:nvSpPr>
        <p:spPr>
          <a:xfrm>
            <a:off x="707107" y="365125"/>
            <a:ext cx="11484893"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mj-lt"/>
                <a:ea typeface="+mj-ea"/>
                <a:cs typeface="+mj-cs"/>
              </a:rPr>
              <a:t>Think-Pair-Share Activity</a:t>
            </a:r>
          </a:p>
        </p:txBody>
      </p:sp>
      <p:sp>
        <p:nvSpPr>
          <p:cNvPr id="5" name="Content Placeholder 2">
            <a:extLst>
              <a:ext uri="{FF2B5EF4-FFF2-40B4-BE49-F238E27FC236}">
                <a16:creationId xmlns:a16="http://schemas.microsoft.com/office/drawing/2014/main" id="{3E7F4928-F593-1F68-A1C9-8FEB06230517}"/>
              </a:ext>
            </a:extLst>
          </p:cNvPr>
          <p:cNvSpPr>
            <a:spLocks noGrp="1"/>
          </p:cNvSpPr>
          <p:nvPr>
            <p:ph idx="1"/>
          </p:nvPr>
        </p:nvSpPr>
        <p:spPr>
          <a:xfrm>
            <a:off x="1404782" y="1848465"/>
            <a:ext cx="10097730" cy="5009534"/>
          </a:xfrm>
        </p:spPr>
        <p:txBody>
          <a:bodyPr>
            <a:normAutofit/>
          </a:bodyPr>
          <a:lstStyle/>
          <a:p>
            <a:pPr marL="0" indent="0" algn="ctr">
              <a:buNone/>
            </a:pPr>
            <a:r>
              <a:rPr lang="en-US" b="1" dirty="0"/>
              <a:t>Think to yourself:  </a:t>
            </a:r>
            <a:r>
              <a:rPr lang="en-US" dirty="0"/>
              <a:t>(feel free to take notes on the worksheet)</a:t>
            </a:r>
          </a:p>
          <a:p>
            <a:pPr marL="0" indent="0" algn="ctr">
              <a:spcBef>
                <a:spcPts val="0"/>
              </a:spcBef>
              <a:buNone/>
            </a:pPr>
            <a:br>
              <a:rPr lang="en-US" dirty="0"/>
            </a:br>
            <a:r>
              <a:rPr lang="en-US" i="1" dirty="0"/>
              <a:t>What personal and ethical challenges arise </a:t>
            </a:r>
          </a:p>
          <a:p>
            <a:pPr marL="0" indent="0" algn="ctr">
              <a:spcBef>
                <a:spcPts val="0"/>
              </a:spcBef>
              <a:buNone/>
            </a:pPr>
            <a:r>
              <a:rPr lang="en-US" i="1" dirty="0"/>
              <a:t>when contemplating using GAI?</a:t>
            </a:r>
            <a:br>
              <a:rPr lang="en-US" dirty="0"/>
            </a:br>
            <a:endParaRPr lang="en-US" dirty="0"/>
          </a:p>
          <a:p>
            <a:pPr marL="0" indent="0" algn="ctr">
              <a:spcBef>
                <a:spcPts val="0"/>
              </a:spcBef>
              <a:buNone/>
            </a:pPr>
            <a:br>
              <a:rPr lang="en-US" dirty="0"/>
            </a:br>
            <a:r>
              <a:rPr lang="en-US" b="1" dirty="0"/>
              <a:t>Pair </a:t>
            </a:r>
            <a:r>
              <a:rPr lang="en-US" dirty="0"/>
              <a:t>with someone near you &amp; discuss your answers </a:t>
            </a:r>
            <a:br>
              <a:rPr lang="en-US" dirty="0"/>
            </a:br>
            <a:endParaRPr lang="en-US" dirty="0"/>
          </a:p>
          <a:p>
            <a:pPr marL="0" indent="0" algn="ctr">
              <a:spcBef>
                <a:spcPts val="0"/>
              </a:spcBef>
              <a:buNone/>
            </a:pPr>
            <a:br>
              <a:rPr lang="en-US" dirty="0"/>
            </a:br>
            <a:r>
              <a:rPr lang="en-US" b="1" dirty="0"/>
              <a:t>Share:  </a:t>
            </a:r>
            <a:r>
              <a:rPr lang="en-US" dirty="0"/>
              <a:t>some pairs share out with the whole class</a:t>
            </a:r>
          </a:p>
        </p:txBody>
      </p:sp>
    </p:spTree>
    <p:extLst>
      <p:ext uri="{BB962C8B-B14F-4D97-AF65-F5344CB8AC3E}">
        <p14:creationId xmlns:p14="http://schemas.microsoft.com/office/powerpoint/2010/main" val="4016990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2A1B7-7EE6-2BEF-B255-1DB68BF8BD6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F984973-AD68-DBB9-27A8-05697EF5A957}"/>
              </a:ext>
              <a:ext uri="{C183D7F6-B498-43B3-948B-1728B52AA6E4}">
                <adec:decorative xmlns:adec="http://schemas.microsoft.com/office/drawing/2017/decorative" val="1"/>
              </a:ext>
            </a:extLst>
          </p:cNvPr>
          <p:cNvPicPr>
            <a:picLocks noChangeAspect="1"/>
          </p:cNvPicPr>
          <p:nvPr/>
        </p:nvPicPr>
        <p:blipFill rotWithShape="1">
          <a:blip r:embed="rId3"/>
          <a:srcRect l="6757" r="2702"/>
          <a:stretch/>
        </p:blipFill>
        <p:spPr>
          <a:xfrm>
            <a:off x="1" y="0"/>
            <a:ext cx="707106" cy="6858000"/>
          </a:xfrm>
          <a:prstGeom prst="rect">
            <a:avLst/>
          </a:prstGeom>
        </p:spPr>
      </p:pic>
      <p:sp>
        <p:nvSpPr>
          <p:cNvPr id="3" name="Title 1">
            <a:extLst>
              <a:ext uri="{FF2B5EF4-FFF2-40B4-BE49-F238E27FC236}">
                <a16:creationId xmlns:a16="http://schemas.microsoft.com/office/drawing/2014/main" id="{462A02DA-9309-30AD-FBCD-BC7FA86113B0}"/>
              </a:ext>
            </a:extLst>
          </p:cNvPr>
          <p:cNvSpPr txBox="1">
            <a:spLocks noGrp="1"/>
          </p:cNvSpPr>
          <p:nvPr>
            <p:ph type="title" idx="4294967295"/>
          </p:nvPr>
        </p:nvSpPr>
        <p:spPr>
          <a:xfrm>
            <a:off x="707106" y="157778"/>
            <a:ext cx="11484893"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mj-lt"/>
                <a:ea typeface="+mj-ea"/>
                <a:cs typeface="+mj-cs"/>
              </a:rPr>
              <a:t>Challenges / Concerns Related to GAI </a:t>
            </a:r>
          </a:p>
        </p:txBody>
      </p:sp>
      <p:sp>
        <p:nvSpPr>
          <p:cNvPr id="5" name="Content Placeholder 2">
            <a:extLst>
              <a:ext uri="{FF2B5EF4-FFF2-40B4-BE49-F238E27FC236}">
                <a16:creationId xmlns:a16="http://schemas.microsoft.com/office/drawing/2014/main" id="{F7A9C6F4-F6FB-6F4A-4E89-6D629FE861FC}"/>
              </a:ext>
            </a:extLst>
          </p:cNvPr>
          <p:cNvSpPr>
            <a:spLocks noGrp="1"/>
          </p:cNvSpPr>
          <p:nvPr>
            <p:ph idx="1"/>
          </p:nvPr>
        </p:nvSpPr>
        <p:spPr>
          <a:xfrm>
            <a:off x="1267338" y="1690688"/>
            <a:ext cx="10364431" cy="5009534"/>
          </a:xfrm>
        </p:spPr>
        <p:txBody>
          <a:bodyPr>
            <a:normAutofit fontScale="70000" lnSpcReduction="20000"/>
          </a:bodyPr>
          <a:lstStyle/>
          <a:p>
            <a:pPr marL="342900" indent="-342900"/>
            <a:r>
              <a:rPr lang="en-US" dirty="0"/>
              <a:t>Trust / Truthfulness / Trustworthiness / Reliability / Accuracy / Algorithmic Bias / Errors</a:t>
            </a:r>
          </a:p>
          <a:p>
            <a:pPr marL="342900" indent="-342900"/>
            <a:r>
              <a:rPr lang="en-US" dirty="0"/>
              <a:t>Black box / Lack of Knowledge of How it Works</a:t>
            </a:r>
          </a:p>
          <a:p>
            <a:pPr marL="342900" indent="-342900"/>
            <a:r>
              <a:rPr lang="en-US" dirty="0"/>
              <a:t>Responsibility / Accountability / Academic Integrity / Plagiarism / Dependency</a:t>
            </a:r>
          </a:p>
          <a:p>
            <a:pPr marL="342900" indent="-342900"/>
            <a:r>
              <a:rPr lang="en-US" dirty="0"/>
              <a:t>Malicious Use / Misinformation / Deep Fake Content / Lake of Moral Agency</a:t>
            </a:r>
          </a:p>
          <a:p>
            <a:pPr marL="342900" indent="-342900"/>
            <a:r>
              <a:rPr lang="en-US" dirty="0"/>
              <a:t>Ethics / Social Prejudice &amp; Discrimination / Political Manipulation / Responsible Use</a:t>
            </a:r>
          </a:p>
          <a:p>
            <a:pPr marL="342900" indent="-342900"/>
            <a:r>
              <a:rPr lang="en-US" dirty="0"/>
              <a:t>Privacy / Confidentiality</a:t>
            </a:r>
          </a:p>
          <a:p>
            <a:pPr marL="342900" indent="-342900"/>
            <a:r>
              <a:rPr lang="en-US" dirty="0"/>
              <a:t>Intellectual Property / Consent / Accountability / Transparency</a:t>
            </a:r>
          </a:p>
          <a:p>
            <a:pPr marL="342900" indent="-342900"/>
            <a:r>
              <a:rPr lang="en-US" dirty="0"/>
              <a:t>Expression / Creativity / Authorship / Originality / Copyright Infringement / Authenticity / Attribution / Voice</a:t>
            </a:r>
          </a:p>
          <a:p>
            <a:pPr marL="342900" indent="-342900"/>
            <a:r>
              <a:rPr lang="en-US" dirty="0"/>
              <a:t>Achievement / Self-efficacy / Outsourcing Thinking / Convergence of ideas</a:t>
            </a:r>
          </a:p>
          <a:p>
            <a:pPr marL="342900" indent="-342900"/>
            <a:r>
              <a:rPr lang="en-US" dirty="0"/>
              <a:t>Sustainability / Environment / Energy</a:t>
            </a:r>
          </a:p>
          <a:p>
            <a:pPr marL="342900" indent="-342900"/>
            <a:r>
              <a:rPr lang="en-US" dirty="0"/>
              <a:t>Access (training, at-cost versions)</a:t>
            </a:r>
          </a:p>
          <a:p>
            <a:pPr marL="342900" indent="-342900"/>
            <a:r>
              <a:rPr lang="en-US" dirty="0"/>
              <a:t>Efficiency &amp; productivity push</a:t>
            </a:r>
          </a:p>
          <a:p>
            <a:pPr marL="342900" indent="-342900"/>
            <a:r>
              <a:rPr lang="en-US" dirty="0"/>
              <a:t>Decreased human connection</a:t>
            </a:r>
          </a:p>
          <a:p>
            <a:pPr marL="342900" indent="-342900"/>
            <a:r>
              <a:rPr lang="en-US" dirty="0"/>
              <a:t>Effects on Learning</a:t>
            </a:r>
          </a:p>
        </p:txBody>
      </p:sp>
    </p:spTree>
    <p:extLst>
      <p:ext uri="{BB962C8B-B14F-4D97-AF65-F5344CB8AC3E}">
        <p14:creationId xmlns:p14="http://schemas.microsoft.com/office/powerpoint/2010/main" val="3715004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2FA80-3CC6-11FB-1BB6-6DB8337A373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F615272-C7B1-23DC-4909-6E2476AA9355}"/>
              </a:ext>
              <a:ext uri="{C183D7F6-B498-43B3-948B-1728B52AA6E4}">
                <adec:decorative xmlns:adec="http://schemas.microsoft.com/office/drawing/2017/decorative" val="1"/>
              </a:ext>
            </a:extLst>
          </p:cNvPr>
          <p:cNvPicPr>
            <a:picLocks noChangeAspect="1"/>
          </p:cNvPicPr>
          <p:nvPr/>
        </p:nvPicPr>
        <p:blipFill rotWithShape="1">
          <a:blip r:embed="rId3"/>
          <a:srcRect l="6757" r="2702"/>
          <a:stretch/>
        </p:blipFill>
        <p:spPr>
          <a:xfrm>
            <a:off x="1" y="0"/>
            <a:ext cx="707106" cy="6858000"/>
          </a:xfrm>
          <a:prstGeom prst="rect">
            <a:avLst/>
          </a:prstGeom>
        </p:spPr>
      </p:pic>
      <p:sp>
        <p:nvSpPr>
          <p:cNvPr id="3" name="Title 1">
            <a:extLst>
              <a:ext uri="{FF2B5EF4-FFF2-40B4-BE49-F238E27FC236}">
                <a16:creationId xmlns:a16="http://schemas.microsoft.com/office/drawing/2014/main" id="{E0FC9CEC-880C-F986-8DFE-AEF9DFC651E2}"/>
              </a:ext>
            </a:extLst>
          </p:cNvPr>
          <p:cNvSpPr txBox="1">
            <a:spLocks noGrp="1"/>
          </p:cNvSpPr>
          <p:nvPr>
            <p:ph type="title" idx="4294967295"/>
          </p:nvPr>
        </p:nvSpPr>
        <p:spPr>
          <a:xfrm>
            <a:off x="707106" y="0"/>
            <a:ext cx="11484893"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mj-lt"/>
                <a:ea typeface="+mj-ea"/>
                <a:cs typeface="+mj-cs"/>
              </a:rPr>
              <a:t>Research on GAI &amp; Student Learning</a:t>
            </a:r>
          </a:p>
        </p:txBody>
      </p:sp>
      <p:sp>
        <p:nvSpPr>
          <p:cNvPr id="7" name="Subtitle 2">
            <a:extLst>
              <a:ext uri="{FF2B5EF4-FFF2-40B4-BE49-F238E27FC236}">
                <a16:creationId xmlns:a16="http://schemas.microsoft.com/office/drawing/2014/main" id="{2C74951C-BD81-EA32-F693-3095E69911EC}"/>
              </a:ext>
            </a:extLst>
          </p:cNvPr>
          <p:cNvSpPr txBox="1">
            <a:spLocks/>
          </p:cNvSpPr>
          <p:nvPr/>
        </p:nvSpPr>
        <p:spPr>
          <a:xfrm>
            <a:off x="870664" y="2466452"/>
            <a:ext cx="5037952" cy="290297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Use of GAI </a:t>
            </a:r>
            <a:r>
              <a:rPr lang="en-US" sz="2400" b="1" dirty="0"/>
              <a:t>improved self-efficacy and reduced anxiety</a:t>
            </a:r>
            <a:r>
              <a:rPr lang="en-US" sz="2400" dirty="0"/>
              <a:t> </a:t>
            </a:r>
            <a:r>
              <a:rPr lang="en-US" sz="1200" dirty="0"/>
              <a:t>(Whang &amp; Wu, 2025)</a:t>
            </a:r>
          </a:p>
          <a:p>
            <a:r>
              <a:rPr lang="en-US" sz="2400" dirty="0"/>
              <a:t>GAI has had positive effects on </a:t>
            </a:r>
          </a:p>
          <a:p>
            <a:pPr marL="342900" indent="-342900"/>
            <a:r>
              <a:rPr lang="en-US" sz="2400" dirty="0"/>
              <a:t>Innovative thinking as </a:t>
            </a:r>
            <a:r>
              <a:rPr lang="en-US" sz="2400" b="1" dirty="0"/>
              <a:t>creative cognition</a:t>
            </a:r>
            <a:r>
              <a:rPr lang="en-US" sz="2400" dirty="0"/>
              <a:t>, self-efficacy and anxiety </a:t>
            </a:r>
            <a:r>
              <a:rPr lang="en-US" sz="1200" dirty="0"/>
              <a:t>(Hwang and Wu, 2025)</a:t>
            </a:r>
            <a:endParaRPr lang="en-US" sz="2400" dirty="0"/>
          </a:p>
          <a:p>
            <a:pPr marL="342900" indent="-342900"/>
            <a:r>
              <a:rPr lang="en-US" sz="2400" dirty="0"/>
              <a:t>Creative self-efficacy and </a:t>
            </a:r>
            <a:r>
              <a:rPr lang="en-US" sz="2400" b="1" dirty="0"/>
              <a:t>creativity</a:t>
            </a:r>
            <a:r>
              <a:rPr lang="en-US" sz="2400" dirty="0"/>
              <a:t> in poetry writing </a:t>
            </a:r>
            <a:r>
              <a:rPr lang="en-US" sz="1200" dirty="0"/>
              <a:t>(McGuire et al., 2024)</a:t>
            </a:r>
          </a:p>
          <a:p>
            <a:endParaRPr lang="en-US" sz="1200" dirty="0"/>
          </a:p>
        </p:txBody>
      </p:sp>
      <p:sp>
        <p:nvSpPr>
          <p:cNvPr id="8" name="TextBox 7">
            <a:extLst>
              <a:ext uri="{FF2B5EF4-FFF2-40B4-BE49-F238E27FC236}">
                <a16:creationId xmlns:a16="http://schemas.microsoft.com/office/drawing/2014/main" id="{3FD5BC3F-462A-61E3-BA60-DEA1E32FCF67}"/>
              </a:ext>
            </a:extLst>
          </p:cNvPr>
          <p:cNvSpPr txBox="1"/>
          <p:nvPr/>
        </p:nvSpPr>
        <p:spPr>
          <a:xfrm>
            <a:off x="6506689" y="1300622"/>
            <a:ext cx="5685310" cy="4616648"/>
          </a:xfrm>
          <a:prstGeom prst="rect">
            <a:avLst/>
          </a:prstGeom>
          <a:noFill/>
        </p:spPr>
        <p:txBody>
          <a:bodyPr wrap="square">
            <a:spAutoFit/>
          </a:bodyPr>
          <a:lstStyle/>
          <a:p>
            <a:pPr>
              <a:spcBef>
                <a:spcPts val="600"/>
              </a:spcBef>
              <a:spcAft>
                <a:spcPts val="600"/>
              </a:spcAft>
            </a:pPr>
            <a:r>
              <a:rPr lang="en-US" sz="2400" dirty="0"/>
              <a:t>Increased AI use linked to </a:t>
            </a:r>
            <a:r>
              <a:rPr lang="en-US" sz="2400" b="1" dirty="0"/>
              <a:t>eroding critical thinking </a:t>
            </a:r>
            <a:r>
              <a:rPr lang="en-US" sz="2400" dirty="0"/>
              <a:t>skills </a:t>
            </a:r>
            <a:r>
              <a:rPr lang="en-US" sz="1400" dirty="0"/>
              <a:t>(Jackson, 2025)</a:t>
            </a:r>
          </a:p>
          <a:p>
            <a:pPr>
              <a:spcBef>
                <a:spcPts val="600"/>
              </a:spcBef>
              <a:spcAft>
                <a:spcPts val="600"/>
              </a:spcAft>
            </a:pPr>
            <a:r>
              <a:rPr lang="en-US" sz="2400" dirty="0"/>
              <a:t>Over-reliance on GAI</a:t>
            </a:r>
          </a:p>
          <a:p>
            <a:pPr marL="285750" indent="-285750">
              <a:spcBef>
                <a:spcPts val="600"/>
              </a:spcBef>
              <a:spcAft>
                <a:spcPts val="600"/>
              </a:spcAft>
              <a:buFont typeface="Arial" panose="020B0604020202020204" pitchFamily="34" charset="0"/>
              <a:buChar char="•"/>
            </a:pPr>
            <a:r>
              <a:rPr lang="en-US" sz="2400" dirty="0"/>
              <a:t>can </a:t>
            </a:r>
            <a:r>
              <a:rPr lang="en-US" sz="2400" b="1" dirty="0"/>
              <a:t>inhibit creativity </a:t>
            </a:r>
            <a:r>
              <a:rPr lang="en-US" sz="1200" dirty="0"/>
              <a:t>(</a:t>
            </a:r>
            <a:r>
              <a:rPr lang="en-US" sz="1200" dirty="0" err="1"/>
              <a:t>Elgammal</a:t>
            </a:r>
            <a:r>
              <a:rPr lang="en-US" sz="1200" dirty="0"/>
              <a:t> et al., 2017)</a:t>
            </a:r>
          </a:p>
          <a:p>
            <a:pPr marL="285750" indent="-285750">
              <a:spcBef>
                <a:spcPts val="600"/>
              </a:spcBef>
              <a:spcAft>
                <a:spcPts val="600"/>
              </a:spcAft>
              <a:buFont typeface="Arial" panose="020B0604020202020204" pitchFamily="34" charset="0"/>
              <a:buChar char="•"/>
            </a:pPr>
            <a:r>
              <a:rPr lang="en-US" sz="2400" b="1" dirty="0"/>
              <a:t>decline in problem-solving skills</a:t>
            </a:r>
            <a:r>
              <a:rPr lang="en-US" sz="2400" dirty="0"/>
              <a:t>, </a:t>
            </a:r>
            <a:r>
              <a:rPr lang="en-US" sz="1400" dirty="0"/>
              <a:t>(Daniel, 2025)</a:t>
            </a:r>
          </a:p>
          <a:p>
            <a:pPr marL="285750" indent="-285750">
              <a:spcBef>
                <a:spcPts val="600"/>
              </a:spcBef>
              <a:spcAft>
                <a:spcPts val="600"/>
              </a:spcAft>
              <a:buFont typeface="Arial" panose="020B0604020202020204" pitchFamily="34" charset="0"/>
              <a:buChar char="•"/>
            </a:pPr>
            <a:r>
              <a:rPr lang="en-US" sz="2400" dirty="0"/>
              <a:t>led to </a:t>
            </a:r>
            <a:r>
              <a:rPr lang="en-US" sz="2400" b="1" dirty="0"/>
              <a:t>weakened neural connectivity</a:t>
            </a:r>
            <a:r>
              <a:rPr lang="en-US" sz="2400" dirty="0"/>
              <a:t>, </a:t>
            </a:r>
            <a:r>
              <a:rPr lang="en-US" sz="2400" b="1" dirty="0"/>
              <a:t>impaired memory recall</a:t>
            </a:r>
            <a:r>
              <a:rPr lang="en-US" sz="2400" dirty="0"/>
              <a:t>, and diminished sense of ownership over their own writing </a:t>
            </a:r>
            <a:r>
              <a:rPr lang="en-US" sz="1400" dirty="0"/>
              <a:t>(Hulscher, 2025)</a:t>
            </a:r>
          </a:p>
          <a:p>
            <a:pPr>
              <a:spcBef>
                <a:spcPts val="600"/>
              </a:spcBef>
              <a:spcAft>
                <a:spcPts val="600"/>
              </a:spcAft>
            </a:pPr>
            <a:endParaRPr lang="en-US" sz="1400" dirty="0"/>
          </a:p>
        </p:txBody>
      </p:sp>
      <p:sp>
        <p:nvSpPr>
          <p:cNvPr id="9" name="Isosceles Triangle 8">
            <a:extLst>
              <a:ext uri="{FF2B5EF4-FFF2-40B4-BE49-F238E27FC236}">
                <a16:creationId xmlns:a16="http://schemas.microsoft.com/office/drawing/2014/main" id="{642EAFCE-DE45-5A55-B381-6E9835DC63F7}"/>
              </a:ext>
              <a:ext uri="{C183D7F6-B498-43B3-948B-1728B52AA6E4}">
                <adec:decorative xmlns:adec="http://schemas.microsoft.com/office/drawing/2017/decorative" val="1"/>
              </a:ext>
            </a:extLst>
          </p:cNvPr>
          <p:cNvSpPr/>
          <p:nvPr/>
        </p:nvSpPr>
        <p:spPr>
          <a:xfrm>
            <a:off x="5697199" y="5655022"/>
            <a:ext cx="1032387" cy="1002891"/>
          </a:xfrm>
          <a:prstGeom prst="triangle">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D131EEF-5D07-A9FB-8FCD-55ACF2893596}"/>
              </a:ext>
              <a:ext uri="{C183D7F6-B498-43B3-948B-1728B52AA6E4}">
                <adec:decorative xmlns:adec="http://schemas.microsoft.com/office/drawing/2017/decorative" val="1"/>
              </a:ext>
            </a:extLst>
          </p:cNvPr>
          <p:cNvSpPr/>
          <p:nvPr/>
        </p:nvSpPr>
        <p:spPr>
          <a:xfrm>
            <a:off x="1611895" y="5527204"/>
            <a:ext cx="9202993" cy="127818"/>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3408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5D689-F200-2B2C-77DA-5612EC1B41D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6FB1376-E5E0-AB0F-8D9F-ABC75C110D5C}"/>
              </a:ext>
              <a:ext uri="{C183D7F6-B498-43B3-948B-1728B52AA6E4}">
                <adec:decorative xmlns:adec="http://schemas.microsoft.com/office/drawing/2017/decorative" val="1"/>
              </a:ext>
            </a:extLst>
          </p:cNvPr>
          <p:cNvPicPr>
            <a:picLocks noChangeAspect="1"/>
          </p:cNvPicPr>
          <p:nvPr/>
        </p:nvPicPr>
        <p:blipFill rotWithShape="1">
          <a:blip r:embed="rId3"/>
          <a:srcRect l="6757" r="2702"/>
          <a:stretch/>
        </p:blipFill>
        <p:spPr>
          <a:xfrm>
            <a:off x="1" y="0"/>
            <a:ext cx="707106" cy="6858000"/>
          </a:xfrm>
          <a:prstGeom prst="rect">
            <a:avLst/>
          </a:prstGeom>
        </p:spPr>
      </p:pic>
      <p:sp>
        <p:nvSpPr>
          <p:cNvPr id="3" name="Title 1">
            <a:extLst>
              <a:ext uri="{FF2B5EF4-FFF2-40B4-BE49-F238E27FC236}">
                <a16:creationId xmlns:a16="http://schemas.microsoft.com/office/drawing/2014/main" id="{8944BDFA-3509-593C-F60A-F948F79508D0}"/>
              </a:ext>
            </a:extLst>
          </p:cNvPr>
          <p:cNvSpPr txBox="1">
            <a:spLocks noGrp="1"/>
          </p:cNvSpPr>
          <p:nvPr>
            <p:ph type="title" idx="4294967295"/>
          </p:nvPr>
        </p:nvSpPr>
        <p:spPr>
          <a:xfrm>
            <a:off x="707107" y="365125"/>
            <a:ext cx="11484893"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mj-lt"/>
                <a:ea typeface="+mj-ea"/>
                <a:cs typeface="+mj-cs"/>
              </a:rPr>
              <a:t>GAI &amp; Learning</a:t>
            </a:r>
          </a:p>
        </p:txBody>
      </p:sp>
      <p:sp>
        <p:nvSpPr>
          <p:cNvPr id="2" name="TextBox 1">
            <a:extLst>
              <a:ext uri="{FF2B5EF4-FFF2-40B4-BE49-F238E27FC236}">
                <a16:creationId xmlns:a16="http://schemas.microsoft.com/office/drawing/2014/main" id="{29790FF7-E86C-E4D7-649A-82894E0DCD8B}"/>
              </a:ext>
            </a:extLst>
          </p:cNvPr>
          <p:cNvSpPr txBox="1"/>
          <p:nvPr/>
        </p:nvSpPr>
        <p:spPr>
          <a:xfrm>
            <a:off x="1291591" y="1690688"/>
            <a:ext cx="10664190" cy="4324261"/>
          </a:xfrm>
          <a:prstGeom prst="rect">
            <a:avLst/>
          </a:prstGeom>
          <a:noFill/>
        </p:spPr>
        <p:txBody>
          <a:bodyPr wrap="square" rtlCol="0">
            <a:spAutoFit/>
          </a:bodyPr>
          <a:lstStyle/>
          <a:p>
            <a:r>
              <a:rPr lang="en-US" sz="2500" b="1" dirty="0"/>
              <a:t>GAI can undermine learning when you…</a:t>
            </a:r>
          </a:p>
          <a:p>
            <a:pPr marL="285750" indent="-285750">
              <a:buFont typeface="Arial" panose="020B0604020202020204" pitchFamily="34" charset="0"/>
              <a:buChar char="•"/>
            </a:pPr>
            <a:r>
              <a:rPr lang="en-US" sz="2500" dirty="0"/>
              <a:t>outsource first attempts and never reconstruct reasoning</a:t>
            </a:r>
          </a:p>
          <a:p>
            <a:pPr marL="285750" indent="-285750">
              <a:buFont typeface="Arial" panose="020B0604020202020204" pitchFamily="34" charset="0"/>
              <a:buChar char="•"/>
            </a:pPr>
            <a:r>
              <a:rPr lang="en-US" sz="2500" dirty="0"/>
              <a:t>treat AI as authoritative and skip skepticism, verification, source-checking</a:t>
            </a:r>
          </a:p>
          <a:p>
            <a:pPr marL="285750" indent="-285750">
              <a:buFont typeface="Arial" panose="020B0604020202020204" pitchFamily="34" charset="0"/>
              <a:buChar char="•"/>
            </a:pPr>
            <a:r>
              <a:rPr lang="en-US" sz="2500" dirty="0"/>
              <a:t>copy/paste output with minimal interpretation or decision-making</a:t>
            </a:r>
          </a:p>
          <a:p>
            <a:pPr marL="285750" indent="-285750">
              <a:buFont typeface="Arial" panose="020B0604020202020204" pitchFamily="34" charset="0"/>
              <a:buChar char="•"/>
            </a:pPr>
            <a:r>
              <a:rPr lang="en-US" sz="2500" dirty="0"/>
              <a:t>replace productive struggle (practice, retrieval, problem decomposition)</a:t>
            </a:r>
          </a:p>
          <a:p>
            <a:endParaRPr lang="en-US" sz="2500" dirty="0"/>
          </a:p>
          <a:p>
            <a:endParaRPr lang="en-US" sz="2500" dirty="0"/>
          </a:p>
          <a:p>
            <a:r>
              <a:rPr lang="en-US" sz="2500" b="1" dirty="0"/>
              <a:t>GAI can support your learning when you...</a:t>
            </a:r>
          </a:p>
          <a:p>
            <a:pPr marL="285750" indent="-285750">
              <a:buFont typeface="Arial" panose="020B0604020202020204" pitchFamily="34" charset="0"/>
              <a:buChar char="•"/>
            </a:pPr>
            <a:r>
              <a:rPr lang="en-US" sz="2500" dirty="0"/>
              <a:t>use it for practice with feedback loops, not as a final product producer</a:t>
            </a:r>
          </a:p>
          <a:p>
            <a:pPr marL="285750" indent="-285750">
              <a:buFont typeface="Arial" panose="020B0604020202020204" pitchFamily="34" charset="0"/>
              <a:buChar char="•"/>
            </a:pPr>
            <a:r>
              <a:rPr lang="en-US" sz="2500" dirty="0"/>
              <a:t>you make choices (select, justify and refine)</a:t>
            </a:r>
          </a:p>
          <a:p>
            <a:pPr marL="285750" indent="-285750">
              <a:buFont typeface="Arial" panose="020B0604020202020204" pitchFamily="34" charset="0"/>
              <a:buChar char="•"/>
            </a:pPr>
            <a:r>
              <a:rPr lang="en-US" sz="2500" dirty="0"/>
              <a:t>are transparent about your use (what, how, where and why)</a:t>
            </a:r>
          </a:p>
        </p:txBody>
      </p:sp>
    </p:spTree>
    <p:extLst>
      <p:ext uri="{BB962C8B-B14F-4D97-AF65-F5344CB8AC3E}">
        <p14:creationId xmlns:p14="http://schemas.microsoft.com/office/powerpoint/2010/main" val="4213993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28195-56FA-E188-348A-6D9DE77CD15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00205CC-E69E-3C49-7C69-85CE161196DC}"/>
              </a:ext>
              <a:ext uri="{C183D7F6-B498-43B3-948B-1728B52AA6E4}">
                <adec:decorative xmlns:adec="http://schemas.microsoft.com/office/drawing/2017/decorative" val="1"/>
              </a:ext>
            </a:extLst>
          </p:cNvPr>
          <p:cNvPicPr>
            <a:picLocks noChangeAspect="1"/>
          </p:cNvPicPr>
          <p:nvPr/>
        </p:nvPicPr>
        <p:blipFill rotWithShape="1">
          <a:blip r:embed="rId3"/>
          <a:srcRect l="6757" r="2702"/>
          <a:stretch/>
        </p:blipFill>
        <p:spPr>
          <a:xfrm>
            <a:off x="1" y="0"/>
            <a:ext cx="707106" cy="6858000"/>
          </a:xfrm>
          <a:prstGeom prst="rect">
            <a:avLst/>
          </a:prstGeom>
        </p:spPr>
      </p:pic>
      <p:sp>
        <p:nvSpPr>
          <p:cNvPr id="3" name="Title 1">
            <a:extLst>
              <a:ext uri="{FF2B5EF4-FFF2-40B4-BE49-F238E27FC236}">
                <a16:creationId xmlns:a16="http://schemas.microsoft.com/office/drawing/2014/main" id="{51A0598F-3B3B-0E82-E2B5-62720201C622}"/>
              </a:ext>
            </a:extLst>
          </p:cNvPr>
          <p:cNvSpPr txBox="1">
            <a:spLocks noGrp="1"/>
          </p:cNvSpPr>
          <p:nvPr>
            <p:ph type="title" idx="4294967295"/>
          </p:nvPr>
        </p:nvSpPr>
        <p:spPr>
          <a:xfrm>
            <a:off x="707107" y="365125"/>
            <a:ext cx="11484893"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tx1"/>
                </a:solidFill>
                <a:effectLst/>
                <a:uLnTx/>
                <a:uFillTx/>
                <a:latin typeface="+mj-lt"/>
                <a:ea typeface="+mj-ea"/>
                <a:cs typeface="+mj-cs"/>
              </a:rPr>
              <a:t>Should I Use GAI?</a:t>
            </a:r>
          </a:p>
        </p:txBody>
      </p:sp>
      <p:sp>
        <p:nvSpPr>
          <p:cNvPr id="2" name="Text Placeholder 7">
            <a:extLst>
              <a:ext uri="{FF2B5EF4-FFF2-40B4-BE49-F238E27FC236}">
                <a16:creationId xmlns:a16="http://schemas.microsoft.com/office/drawing/2014/main" id="{380BAACE-DC17-D3AF-B4F5-21B24B2A965C}"/>
              </a:ext>
            </a:extLst>
          </p:cNvPr>
          <p:cNvSpPr txBox="1">
            <a:spLocks/>
          </p:cNvSpPr>
          <p:nvPr/>
        </p:nvSpPr>
        <p:spPr>
          <a:xfrm>
            <a:off x="875070" y="1390649"/>
            <a:ext cx="11316929" cy="473392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2600"/>
              <a:t>Am I </a:t>
            </a:r>
          </a:p>
          <a:p>
            <a:pPr marL="800100" lvl="1" indent="-342900">
              <a:lnSpc>
                <a:spcPct val="100000"/>
              </a:lnSpc>
              <a:spcBef>
                <a:spcPts val="0"/>
              </a:spcBef>
            </a:pPr>
            <a:r>
              <a:rPr lang="en-US" sz="2600"/>
              <a:t>allowed?</a:t>
            </a:r>
          </a:p>
          <a:p>
            <a:pPr marL="800100" lvl="1" indent="-342900">
              <a:lnSpc>
                <a:spcPct val="100000"/>
              </a:lnSpc>
              <a:spcBef>
                <a:spcPts val="0"/>
              </a:spcBef>
            </a:pPr>
            <a:r>
              <a:rPr lang="en-US" sz="2600"/>
              <a:t>inputting sensitive/appropriate information into it?    		*FERPA</a:t>
            </a:r>
          </a:p>
          <a:p>
            <a:pPr marL="800100" lvl="1" indent="-342900">
              <a:lnSpc>
                <a:spcPct val="100000"/>
              </a:lnSpc>
              <a:spcBef>
                <a:spcPts val="0"/>
              </a:spcBef>
            </a:pPr>
            <a:r>
              <a:rPr lang="en-US" sz="2600"/>
              <a:t>losing my original voice / judgement?</a:t>
            </a:r>
          </a:p>
          <a:p>
            <a:pPr marL="800100" lvl="1" indent="-342900">
              <a:lnSpc>
                <a:spcPct val="100000"/>
              </a:lnSpc>
              <a:spcBef>
                <a:spcPts val="0"/>
              </a:spcBef>
            </a:pPr>
            <a:r>
              <a:rPr lang="en-US" sz="2600"/>
              <a:t>able to identify inaccuracies in the output/willing to correct them?</a:t>
            </a:r>
          </a:p>
          <a:p>
            <a:pPr marL="800100" lvl="1" indent="-342900">
              <a:lnSpc>
                <a:spcPct val="100000"/>
              </a:lnSpc>
              <a:spcBef>
                <a:spcPts val="0"/>
              </a:spcBef>
            </a:pPr>
            <a:r>
              <a:rPr lang="en-US" sz="2600"/>
              <a:t>representing this as my own work?</a:t>
            </a:r>
          </a:p>
          <a:p>
            <a:pPr marL="800100" lvl="1" indent="-342900">
              <a:lnSpc>
                <a:spcPct val="100000"/>
              </a:lnSpc>
              <a:spcBef>
                <a:spcPts val="0"/>
              </a:spcBef>
            </a:pPr>
            <a:r>
              <a:rPr lang="en-US" sz="2600"/>
              <a:t>saving time but sacrificing quality?</a:t>
            </a:r>
          </a:p>
          <a:p>
            <a:pPr marL="800100" lvl="1" indent="-342900">
              <a:lnSpc>
                <a:spcPct val="100000"/>
              </a:lnSpc>
              <a:spcBef>
                <a:spcPts val="0"/>
              </a:spcBef>
            </a:pPr>
            <a:r>
              <a:rPr lang="en-US" sz="2600"/>
              <a:t>losing an opportunity to talk with a colleague? </a:t>
            </a:r>
          </a:p>
          <a:p>
            <a:pPr marL="800100" lvl="1" indent="-342900">
              <a:lnSpc>
                <a:spcPct val="100000"/>
              </a:lnSpc>
              <a:spcBef>
                <a:spcPts val="0"/>
              </a:spcBef>
            </a:pPr>
            <a:r>
              <a:rPr lang="en-US" sz="2600"/>
              <a:t>comfortable with others knowing I used AI for this (transparency)? </a:t>
            </a:r>
          </a:p>
          <a:p>
            <a:pPr marL="800100" lvl="1" indent="-342900">
              <a:lnSpc>
                <a:spcPct val="100000"/>
              </a:lnSpc>
              <a:spcBef>
                <a:spcPts val="0"/>
              </a:spcBef>
            </a:pPr>
            <a:r>
              <a:rPr lang="en-US" sz="2600"/>
              <a:t>balancing productive struggle with getting help (offloading too much / avoiding something I dislike or find uncomfortable)?</a:t>
            </a:r>
            <a:endParaRPr lang="en-US" sz="2600" dirty="0"/>
          </a:p>
        </p:txBody>
      </p:sp>
      <p:sp>
        <p:nvSpPr>
          <p:cNvPr id="5" name="TextBox 4">
            <a:extLst>
              <a:ext uri="{FF2B5EF4-FFF2-40B4-BE49-F238E27FC236}">
                <a16:creationId xmlns:a16="http://schemas.microsoft.com/office/drawing/2014/main" id="{CA6E42DC-CDD6-987B-4078-A5041F848FE5}"/>
              </a:ext>
            </a:extLst>
          </p:cNvPr>
          <p:cNvSpPr txBox="1"/>
          <p:nvPr/>
        </p:nvSpPr>
        <p:spPr>
          <a:xfrm>
            <a:off x="2612834" y="6266804"/>
            <a:ext cx="7149443" cy="461665"/>
          </a:xfrm>
          <a:prstGeom prst="rect">
            <a:avLst/>
          </a:prstGeom>
          <a:noFill/>
          <a:ln>
            <a:solidFill>
              <a:schemeClr val="bg1"/>
            </a:solidFill>
          </a:ln>
        </p:spPr>
        <p:txBody>
          <a:bodyPr wrap="square" rtlCol="0">
            <a:spAutoFit/>
          </a:bodyPr>
          <a:lstStyle/>
          <a:p>
            <a:r>
              <a:rPr lang="en-US" sz="2400" dirty="0">
                <a:solidFill>
                  <a:srgbClr val="FFC000"/>
                </a:solidFill>
              </a:rPr>
              <a:t>Answer may differ depending on purpose/use case…</a:t>
            </a:r>
          </a:p>
        </p:txBody>
      </p:sp>
    </p:spTree>
    <p:extLst>
      <p:ext uri="{BB962C8B-B14F-4D97-AF65-F5344CB8AC3E}">
        <p14:creationId xmlns:p14="http://schemas.microsoft.com/office/powerpoint/2010/main" val="40896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1347</Words>
  <Application>Microsoft Office PowerPoint</Application>
  <PresentationFormat>Widescreen</PresentationFormat>
  <Paragraphs>103</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InftyFallback</vt:lpstr>
      <vt:lpstr>Wingdings</vt:lpstr>
      <vt:lpstr>Office Theme</vt:lpstr>
      <vt:lpstr>These slides were designed for use in a Flashes101 discussion, feel free to edit and use them as you see fit! </vt:lpstr>
      <vt:lpstr>Generative Artificial Intelligence</vt:lpstr>
      <vt:lpstr>Phrases From Policy Register Related to GAI</vt:lpstr>
      <vt:lpstr>What GAI policies have you encountered so far (class or assignment specific)?</vt:lpstr>
      <vt:lpstr>Reflect on how you feel about using GAI in your coursework, to help you study, etc.    Why do you believe it is okay or not okay to use? </vt:lpstr>
      <vt:lpstr>Think-Pair-Share Activity</vt:lpstr>
      <vt:lpstr>Challenges / Concerns Related to GAI </vt:lpstr>
      <vt:lpstr>Research on GAI &amp; Student Learning</vt:lpstr>
      <vt:lpstr>GAI &amp; Learning</vt:lpstr>
      <vt:lpstr>Should I Use GAI?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Tomaswick, LeighAnn</dc:creator>
  <cp:lastModifiedBy>Tomaswick, LeighAnn</cp:lastModifiedBy>
  <cp:revision>1</cp:revision>
  <dcterms:created xsi:type="dcterms:W3CDTF">2026-07-23T13:54:52Z</dcterms:created>
  <dcterms:modified xsi:type="dcterms:W3CDTF">2026-07-24T14:02:09Z</dcterms:modified>
</cp:coreProperties>
</file>