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81" r:id="rId4"/>
    <p:sldId id="259" r:id="rId5"/>
    <p:sldId id="261" r:id="rId6"/>
    <p:sldId id="276" r:id="rId7"/>
    <p:sldId id="260" r:id="rId8"/>
    <p:sldId id="277" r:id="rId9"/>
    <p:sldId id="278" r:id="rId10"/>
    <p:sldId id="262" r:id="rId11"/>
    <p:sldId id="279" r:id="rId12"/>
    <p:sldId id="265" r:id="rId13"/>
    <p:sldId id="275" r:id="rId14"/>
    <p:sldId id="264" r:id="rId15"/>
    <p:sldId id="267" r:id="rId16"/>
    <p:sldId id="280" r:id="rId17"/>
    <p:sldId id="268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01A"/>
    <a:srgbClr val="1D3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129" autoAdjust="0"/>
  </p:normalViewPr>
  <p:slideViewPr>
    <p:cSldViewPr>
      <p:cViewPr>
        <p:scale>
          <a:sx n="49" d="100"/>
          <a:sy n="49" d="100"/>
        </p:scale>
        <p:origin x="-2574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3DDB3B-C3AE-4780-88C0-86DC62C4B356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7236C-1837-4660-AED1-A4F66A2319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12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074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Calming</a:t>
            </a:r>
            <a:r>
              <a:rPr lang="en-US" baseline="0" dirty="0" smtClean="0"/>
              <a:t> the body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Monitoring your breath throughout the day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Massage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Meditation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Nutrition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Individual dietary needs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Drinking plenty of water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Monitoring alcohol and/or nicotine consumption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Healing through movement and music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Yoga, Tai Chi, walking, hiking, etc.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Music, dancing,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Tuning into your emotion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Knowing</a:t>
            </a:r>
            <a:r>
              <a:rPr lang="en-US" baseline="0" dirty="0" smtClean="0"/>
              <a:t> your self and what triggers certain emotions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Expressin</a:t>
            </a:r>
            <a:r>
              <a:rPr lang="en-US" baseline="0" dirty="0" smtClean="0"/>
              <a:t>g emotion in a healthy way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Keeping a personal Journal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Facing emotions and working through</a:t>
            </a:r>
            <a:r>
              <a:rPr lang="en-US" baseline="0" dirty="0" smtClean="0"/>
              <a:t> them</a:t>
            </a:r>
            <a:endParaRPr lang="en-US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Support from others through talking</a:t>
            </a:r>
            <a:r>
              <a:rPr lang="en-US" baseline="0" dirty="0" smtClean="0"/>
              <a:t> with family and friends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Counseling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Self-reflection and</a:t>
            </a:r>
            <a:r>
              <a:rPr lang="en-US" baseline="0" dirty="0" smtClean="0"/>
              <a:t> self-awareness</a:t>
            </a:r>
            <a:endParaRPr lang="en-US" dirty="0" smtClean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497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Curiosity in ones work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Reading more about interesting topics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Additional research in an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Collaborating</a:t>
            </a:r>
            <a:r>
              <a:rPr lang="en-US" baseline="0" dirty="0" smtClean="0"/>
              <a:t> with those from other professions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Stepping outside of your program and learning about other areas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Getting</a:t>
            </a:r>
            <a:r>
              <a:rPr lang="en-US" baseline="0" dirty="0" smtClean="0"/>
              <a:t> involved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Professional organizations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Attending conferences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Religious practices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Attending mass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Prayer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Connecting</a:t>
            </a:r>
            <a:r>
              <a:rPr lang="en-US" baseline="0" dirty="0" smtClean="0"/>
              <a:t> with nature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Hiking, walking, meditation outside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34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Friends</a:t>
            </a:r>
            <a:r>
              <a:rPr lang="en-US" baseline="0" dirty="0" smtClean="0"/>
              <a:t> and family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Essential for support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Communicating with support system about the demands of graduate school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Peer relationships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Developing and nurturing</a:t>
            </a:r>
            <a:r>
              <a:rPr lang="en-US" baseline="0" dirty="0" smtClean="0"/>
              <a:t> relationships with cohort members and colleagues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Universality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Job interest</a:t>
            </a:r>
            <a:r>
              <a:rPr lang="en-US" baseline="0" dirty="0" smtClean="0"/>
              <a:t> and value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Taking a job that aligns with your own interests, values, and beliefs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Job satisfaction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Fulfillment</a:t>
            </a:r>
            <a:r>
              <a:rPr lang="en-US" baseline="0" dirty="0" smtClean="0"/>
              <a:t> from your current job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9425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243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835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177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578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42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Classes</a:t>
            </a:r>
          </a:p>
          <a:p>
            <a:pPr>
              <a:buFontTx/>
              <a:buChar char="-"/>
            </a:pPr>
            <a:r>
              <a:rPr lang="en-US" dirty="0" smtClean="0"/>
              <a:t>You are attending a</a:t>
            </a:r>
            <a:r>
              <a:rPr lang="en-US" baseline="0" dirty="0" smtClean="0"/>
              <a:t> number of classes and all have weekly readings, assignments, short-term and long-term projects, individual projects, group projects. </a:t>
            </a:r>
          </a:p>
          <a:p>
            <a:pPr>
              <a:buFontTx/>
              <a:buChar char="-"/>
            </a:pPr>
            <a:r>
              <a:rPr lang="en-US" baseline="0" dirty="0" smtClean="0"/>
              <a:t>You are required to contribute to weekly discussions on </a:t>
            </a:r>
            <a:r>
              <a:rPr lang="en-US" baseline="0" dirty="0" err="1" smtClean="0"/>
              <a:t>balboard</a:t>
            </a:r>
            <a:r>
              <a:rPr lang="en-US" baseline="0" dirty="0" smtClean="0"/>
              <a:t> learn, post in forms etc. Your responsibilities as a student are endless.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24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Apart from being a</a:t>
            </a:r>
            <a:r>
              <a:rPr lang="en-US" baseline="0" dirty="0" smtClean="0"/>
              <a:t> graduate student, you are also a scholar. Though many think that being a scholar = student, the reality is different. </a:t>
            </a:r>
          </a:p>
          <a:p>
            <a:pPr>
              <a:buFontTx/>
              <a:buChar char="-"/>
            </a:pPr>
            <a:r>
              <a:rPr lang="en-US" baseline="0" dirty="0" smtClean="0"/>
              <a:t>You c</a:t>
            </a:r>
            <a:r>
              <a:rPr lang="en-US" dirty="0" smtClean="0"/>
              <a:t>onduct</a:t>
            </a:r>
            <a:r>
              <a:rPr lang="en-US" baseline="0" dirty="0" smtClean="0"/>
              <a:t> your own research</a:t>
            </a:r>
          </a:p>
          <a:p>
            <a:pPr>
              <a:buFontTx/>
              <a:buChar char="-"/>
            </a:pPr>
            <a:r>
              <a:rPr lang="en-US" baseline="0" dirty="0" smtClean="0"/>
              <a:t>Write papers that are not only term papers</a:t>
            </a:r>
          </a:p>
          <a:p>
            <a:pPr>
              <a:buFontTx/>
              <a:buChar char="-"/>
            </a:pPr>
            <a:r>
              <a:rPr lang="en-US" baseline="0" dirty="0" smtClean="0"/>
              <a:t>Run experiments, collect data, analyze date</a:t>
            </a:r>
          </a:p>
          <a:p>
            <a:pPr>
              <a:buFontTx/>
              <a:buChar char="-"/>
            </a:pPr>
            <a:r>
              <a:rPr lang="en-US" baseline="0" dirty="0" smtClean="0"/>
              <a:t>Feel the pressure to publish, you are constantly looking for ways and places to publish, for co-authoring opportunities with a faculty member or a colleague</a:t>
            </a:r>
          </a:p>
          <a:p>
            <a:pPr>
              <a:buFontTx/>
              <a:buChar char="-"/>
            </a:pPr>
            <a:r>
              <a:rPr lang="en-US" baseline="0" dirty="0" smtClean="0"/>
              <a:t>Meet both conference call for papers and publication deadlines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80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Being</a:t>
            </a:r>
            <a:r>
              <a:rPr lang="en-US" baseline="0" dirty="0" smtClean="0"/>
              <a:t> a TA is a time consuming job. </a:t>
            </a:r>
          </a:p>
          <a:p>
            <a:pPr>
              <a:buFontTx/>
              <a:buChar char="-"/>
            </a:pPr>
            <a:r>
              <a:rPr lang="en-US" baseline="0" dirty="0" smtClean="0"/>
              <a:t>You prepare for class (on a daily, weekly basis)</a:t>
            </a:r>
          </a:p>
          <a:p>
            <a:pPr>
              <a:buFontTx/>
              <a:buChar char="-"/>
            </a:pPr>
            <a:r>
              <a:rPr lang="en-US" baseline="0" dirty="0" smtClean="0"/>
              <a:t>Write a syllabus</a:t>
            </a:r>
          </a:p>
          <a:p>
            <a:pPr>
              <a:buFontTx/>
              <a:buChar char="-"/>
            </a:pPr>
            <a:r>
              <a:rPr lang="en-US" baseline="0" dirty="0" smtClean="0"/>
              <a:t>You teach (both online and in the classroom and have to adapt your teaching methodology for each environment)</a:t>
            </a:r>
          </a:p>
          <a:p>
            <a:pPr>
              <a:buFontTx/>
              <a:buChar char="-"/>
            </a:pPr>
            <a:r>
              <a:rPr lang="en-US" baseline="0" dirty="0" smtClean="0"/>
              <a:t>You spend hours grading</a:t>
            </a:r>
          </a:p>
          <a:p>
            <a:pPr>
              <a:buFontTx/>
              <a:buChar char="-"/>
            </a:pPr>
            <a:r>
              <a:rPr lang="en-US" baseline="0" dirty="0" smtClean="0"/>
              <a:t>You have office hours for providing students with additional assistance on projects, long-term course success plans etc.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26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see</a:t>
            </a:r>
            <a:r>
              <a:rPr lang="en-US" baseline="0" dirty="0" smtClean="0"/>
              <a:t> in our scenario, your responsibilities are endless. If you are an administrative assistant for a faculty member, you are juggling many tasks while helping a faculty member with their research </a:t>
            </a:r>
          </a:p>
          <a:p>
            <a:pPr>
              <a:buFontTx/>
              <a:buChar char="-"/>
            </a:pPr>
            <a:r>
              <a:rPr lang="en-US" baseline="0" dirty="0" smtClean="0"/>
              <a:t>You spend hours in the library, or in the lab</a:t>
            </a:r>
            <a:endParaRPr lang="en-US" baseline="0" dirty="0"/>
          </a:p>
          <a:p>
            <a:pPr>
              <a:buFontTx/>
              <a:buChar char="-"/>
            </a:pPr>
            <a:r>
              <a:rPr lang="en-US" baseline="0" dirty="0" smtClean="0"/>
              <a:t>You run experiments</a:t>
            </a:r>
          </a:p>
          <a:p>
            <a:pPr>
              <a:buFontTx/>
              <a:buChar char="-"/>
            </a:pPr>
            <a:r>
              <a:rPr lang="en-US" baseline="0" dirty="0" smtClean="0"/>
              <a:t>Collect data</a:t>
            </a:r>
          </a:p>
          <a:p>
            <a:pPr>
              <a:buFontTx/>
              <a:buChar char="-"/>
            </a:pPr>
            <a:r>
              <a:rPr lang="en-US" baseline="0" dirty="0" smtClean="0"/>
              <a:t>Code data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24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mom/dad,</a:t>
            </a:r>
            <a:r>
              <a:rPr lang="en-US" baseline="0" dirty="0" smtClean="0"/>
              <a:t> wife/husband, homeowner, person with hobbies, non academic interests, full-time jobs, pets, sports etc. It is important to find balance. </a:t>
            </a:r>
          </a:p>
          <a:p>
            <a:r>
              <a:rPr lang="en-US" baseline="0" dirty="0" smtClean="0"/>
              <a:t>- But how?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868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079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7236C-1837-4660-AED1-A4F66A2319E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206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250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8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563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1D3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62000"/>
            <a:ext cx="9144000" cy="304800"/>
          </a:xfrm>
          <a:prstGeom prst="rect">
            <a:avLst/>
          </a:prstGeom>
          <a:solidFill>
            <a:srgbClr val="F6A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33210"/>
            <a:ext cx="1600200" cy="7768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524000"/>
          </a:xfrm>
        </p:spPr>
        <p:txBody>
          <a:bodyPr/>
          <a:lstStyle>
            <a:lvl1pPr algn="l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693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25400" y="0"/>
            <a:ext cx="9169400" cy="6019800"/>
          </a:xfrm>
          <a:prstGeom prst="rect">
            <a:avLst/>
          </a:prstGeom>
          <a:solidFill>
            <a:srgbClr val="1D3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-23191" y="3821"/>
            <a:ext cx="9169400" cy="840320"/>
          </a:xfrm>
          <a:prstGeom prst="rect">
            <a:avLst/>
          </a:prstGeom>
          <a:solidFill>
            <a:srgbClr val="F6A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25400" y="290631"/>
            <a:ext cx="9169400" cy="266700"/>
          </a:xfrm>
          <a:prstGeom prst="rect">
            <a:avLst/>
          </a:prstGeom>
          <a:solidFill>
            <a:srgbClr val="1D3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25400" y="6286500"/>
            <a:ext cx="9169400" cy="571500"/>
          </a:xfrm>
          <a:prstGeom prst="rect">
            <a:avLst/>
          </a:prstGeom>
          <a:solidFill>
            <a:srgbClr val="F6A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9" r="10986"/>
          <a:stretch/>
        </p:blipFill>
        <p:spPr>
          <a:xfrm>
            <a:off x="2247821" y="292110"/>
            <a:ext cx="4622958" cy="260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09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905000" cy="6858000"/>
          </a:xfrm>
          <a:prstGeom prst="rect">
            <a:avLst/>
          </a:prstGeom>
          <a:solidFill>
            <a:srgbClr val="F6A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219200" y="0"/>
            <a:ext cx="1295400" cy="6858000"/>
          </a:xfrm>
          <a:prstGeom prst="rect">
            <a:avLst/>
          </a:prstGeom>
          <a:solidFill>
            <a:srgbClr val="1D3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5255768"/>
            <a:ext cx="3352800" cy="16276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4638"/>
            <a:ext cx="6096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600200"/>
            <a:ext cx="6096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73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" cy="6896100"/>
          </a:xfrm>
          <a:prstGeom prst="rect">
            <a:avLst/>
          </a:prstGeom>
          <a:solidFill>
            <a:srgbClr val="1D3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11150" y="0"/>
            <a:ext cx="292100" cy="6896100"/>
          </a:xfrm>
          <a:prstGeom prst="rect">
            <a:avLst/>
          </a:prstGeom>
          <a:solidFill>
            <a:srgbClr val="F6A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0"/>
            <a:ext cx="3352800" cy="16276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2316"/>
            <a:ext cx="5638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535113"/>
            <a:ext cx="3657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0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535113"/>
            <a:ext cx="3657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557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D3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2700" y="696468"/>
            <a:ext cx="9144000" cy="1143000"/>
          </a:xfrm>
          <a:prstGeom prst="rect">
            <a:avLst/>
          </a:prstGeom>
          <a:solidFill>
            <a:srgbClr val="F6A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3276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5" r="9470"/>
          <a:stretch/>
        </p:blipFill>
        <p:spPr>
          <a:xfrm>
            <a:off x="3143250" y="1025652"/>
            <a:ext cx="2882900" cy="162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68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88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864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7AE06-4104-45FF-BB72-E75BD259DD5B}" type="datetimeFigureOut">
              <a:rPr lang="en-US" smtClean="0"/>
              <a:pPr/>
              <a:t>8/25/2014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0316F-872B-41CB-8374-1C80662CC9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70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hdc.educ.kent.edu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2.kent.edu/uhs/psych/index.cfm" TargetMode="External"/><Relationship Id="rId4" Type="http://schemas.openxmlformats.org/officeDocument/2006/relationships/hyperlink" Target="http://www.kent.edu/uhs/index.cfm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kent.edu/csi/organizations/index.cf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ent.edu/recservices/facilities/srwc/index.cfm" TargetMode="External"/><Relationship Id="rId5" Type="http://schemas.openxmlformats.org/officeDocument/2006/relationships/hyperlink" Target="http://www2.kent.edu/graduatestudies/index.cfm" TargetMode="External"/><Relationship Id="rId4" Type="http://schemas.openxmlformats.org/officeDocument/2006/relationships/hyperlink" Target="http://www.kent.edu/graduatestudies/gss/index.cf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oneloveyogaboutique.liveeditaurora.com/" TargetMode="External"/><Relationship Id="rId7" Type="http://schemas.openxmlformats.org/officeDocument/2006/relationships/hyperlink" Target="http://www.rockhall.com/" TargetMode="External"/><Relationship Id="rId2" Type="http://schemas.openxmlformats.org/officeDocument/2006/relationships/hyperlink" Target="http://www.mainstreetkent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levelandart.org/" TargetMode="External"/><Relationship Id="rId5" Type="http://schemas.openxmlformats.org/officeDocument/2006/relationships/hyperlink" Target="http://www.nps.gov/cuva/index.htm" TargetMode="External"/><Relationship Id="rId4" Type="http://schemas.openxmlformats.org/officeDocument/2006/relationships/hyperlink" Target="http://www.kentyogacenter.com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nHlB8aQp3Y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o.int/en/" TargetMode="External"/><Relationship Id="rId2" Type="http://schemas.openxmlformats.org/officeDocument/2006/relationships/hyperlink" Target="http://www.nationalwellness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isultani@kent.ed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walke30@kent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H79UtcCbhU&amp;feature=youtu.b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352800"/>
            <a:ext cx="7772400" cy="1362075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Navigating your role: Self-care and wellness</a:t>
            </a:r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267200"/>
            <a:ext cx="7772400" cy="1500187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Indira Sultanic, Translation Studies</a:t>
            </a:r>
          </a:p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Tanesha Walker, Counseling and Human Development Services</a:t>
            </a:r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46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Holistic Approach to Wellness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209800"/>
            <a:ext cx="3992869" cy="3992563"/>
          </a:xfrm>
        </p:spPr>
        <p:txBody>
          <a:bodyPr/>
          <a:lstStyle/>
          <a:p>
            <a:r>
              <a:rPr lang="en-US" dirty="0" smtClean="0"/>
              <a:t>The National Wellness Institute proposes a holistic wellness model: </a:t>
            </a:r>
          </a:p>
          <a:p>
            <a:pPr lvl="1"/>
            <a:r>
              <a:rPr lang="en-US" dirty="0" smtClean="0"/>
              <a:t>Six Dimensions of Wellness</a:t>
            </a:r>
            <a:endParaRPr lang="en-US" dirty="0"/>
          </a:p>
        </p:txBody>
      </p:sp>
      <p:pic>
        <p:nvPicPr>
          <p:cNvPr id="4" name="Content Placeholder 3" descr="6dimensionslogonw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2133600"/>
            <a:ext cx="4236731" cy="36465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962400" cy="3992563"/>
          </a:xfrm>
        </p:spPr>
        <p:txBody>
          <a:bodyPr>
            <a:normAutofit/>
          </a:bodyPr>
          <a:lstStyle/>
          <a:p>
            <a:r>
              <a:rPr lang="en-US" dirty="0"/>
              <a:t>Physical Wellness</a:t>
            </a:r>
          </a:p>
          <a:p>
            <a:pPr lvl="1"/>
            <a:r>
              <a:rPr lang="en-US" dirty="0"/>
              <a:t>Sleep, e</a:t>
            </a:r>
            <a:r>
              <a:rPr lang="en-US" dirty="0" smtClean="0"/>
              <a:t>xercise</a:t>
            </a:r>
            <a:r>
              <a:rPr lang="en-US" dirty="0"/>
              <a:t>, and </a:t>
            </a:r>
            <a:r>
              <a:rPr lang="en-US" dirty="0" smtClean="0"/>
              <a:t>nutrition</a:t>
            </a:r>
            <a:endParaRPr lang="en-US" dirty="0"/>
          </a:p>
          <a:p>
            <a:pPr lvl="1"/>
            <a:r>
              <a:rPr lang="en-US" dirty="0" smtClean="0"/>
              <a:t>Calming </a:t>
            </a:r>
            <a:r>
              <a:rPr lang="en-US" dirty="0"/>
              <a:t>the body</a:t>
            </a:r>
          </a:p>
          <a:p>
            <a:pPr lvl="1"/>
            <a:r>
              <a:rPr lang="en-US" dirty="0"/>
              <a:t>Healing through movement and music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191000" y="2108200"/>
            <a:ext cx="4191000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Emotional Wellness</a:t>
            </a:r>
          </a:p>
          <a:p>
            <a:pPr lvl="1"/>
            <a:r>
              <a:rPr lang="en-US" dirty="0" smtClean="0"/>
              <a:t>Tuning into your emotion</a:t>
            </a:r>
            <a:endParaRPr lang="en-US" dirty="0"/>
          </a:p>
          <a:p>
            <a:pPr lvl="1"/>
            <a:r>
              <a:rPr lang="en-US" dirty="0" smtClean="0"/>
              <a:t>Expressing emotion in a healthy way</a:t>
            </a:r>
          </a:p>
          <a:p>
            <a:pPr lvl="1"/>
            <a:r>
              <a:rPr lang="en-US" dirty="0" smtClean="0"/>
              <a:t>Self-reflection and self-awareness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33" y="609600"/>
            <a:ext cx="8229600" cy="1524000"/>
          </a:xfrm>
        </p:spPr>
        <p:txBody>
          <a:bodyPr/>
          <a:lstStyle/>
          <a:p>
            <a:r>
              <a:rPr lang="en-US" dirty="0" smtClean="0"/>
              <a:t>Self-Care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183" y="1947333"/>
            <a:ext cx="45720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Intellectual/Cognitive Wellness</a:t>
            </a:r>
          </a:p>
          <a:p>
            <a:pPr lvl="1"/>
            <a:r>
              <a:rPr lang="en-US" dirty="0" smtClean="0"/>
              <a:t>Curiosity in ones work</a:t>
            </a:r>
          </a:p>
          <a:p>
            <a:pPr lvl="1"/>
            <a:r>
              <a:rPr lang="en-US" dirty="0" smtClean="0"/>
              <a:t>Collaborating with those from other professions</a:t>
            </a:r>
          </a:p>
          <a:p>
            <a:pPr lvl="1"/>
            <a:r>
              <a:rPr lang="en-US" dirty="0" smtClean="0"/>
              <a:t>Getting involved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50833" y="1947333"/>
            <a:ext cx="4572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Spiritual Wellness</a:t>
            </a:r>
          </a:p>
          <a:p>
            <a:pPr lvl="1"/>
            <a:r>
              <a:rPr lang="en-US" dirty="0" smtClean="0"/>
              <a:t>Religious practices</a:t>
            </a:r>
          </a:p>
          <a:p>
            <a:pPr lvl="1"/>
            <a:r>
              <a:rPr lang="en-US" dirty="0" smtClean="0"/>
              <a:t>Connecting with nature</a:t>
            </a:r>
          </a:p>
          <a:p>
            <a:pPr lvl="1"/>
            <a:r>
              <a:rPr lang="en-US" dirty="0" smtClean="0"/>
              <a:t>Meditating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Self-Care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114800" cy="4221163"/>
          </a:xfrm>
        </p:spPr>
        <p:txBody>
          <a:bodyPr>
            <a:normAutofit/>
          </a:bodyPr>
          <a:lstStyle/>
          <a:p>
            <a:r>
              <a:rPr lang="en-US" dirty="0" smtClean="0"/>
              <a:t>Social Wellness</a:t>
            </a:r>
          </a:p>
          <a:p>
            <a:pPr lvl="1"/>
            <a:r>
              <a:rPr lang="en-US" dirty="0" smtClean="0"/>
              <a:t>Friends and family</a:t>
            </a:r>
          </a:p>
          <a:p>
            <a:pPr lvl="1"/>
            <a:r>
              <a:rPr lang="en-US" dirty="0" smtClean="0"/>
              <a:t>Peer relationships with colleagues</a:t>
            </a:r>
          </a:p>
          <a:p>
            <a:pPr lvl="1"/>
            <a:r>
              <a:rPr lang="en-US" dirty="0" smtClean="0"/>
              <a:t>Attending social gatherings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19600" y="1972733"/>
            <a:ext cx="41148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Occupational Wellness</a:t>
            </a:r>
          </a:p>
          <a:p>
            <a:pPr lvl="1"/>
            <a:r>
              <a:rPr lang="en-US" dirty="0" smtClean="0"/>
              <a:t>Job interest and value</a:t>
            </a:r>
          </a:p>
          <a:p>
            <a:pPr lvl="1"/>
            <a:r>
              <a:rPr lang="en-US" dirty="0" smtClean="0"/>
              <a:t>Using your own talents and skills</a:t>
            </a:r>
          </a:p>
          <a:p>
            <a:pPr lvl="1"/>
            <a:r>
              <a:rPr lang="en-US" dirty="0" smtClean="0"/>
              <a:t>Job satisfaction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campus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Student Support Services</a:t>
            </a:r>
          </a:p>
          <a:p>
            <a:pPr lvl="1"/>
            <a:r>
              <a:rPr lang="en-US" dirty="0" smtClean="0">
                <a:hlinkClick r:id="rId3"/>
              </a:rPr>
              <a:t>Counseling and Human Development Center</a:t>
            </a:r>
            <a:r>
              <a:rPr lang="en-US" dirty="0" smtClean="0"/>
              <a:t> </a:t>
            </a:r>
          </a:p>
          <a:p>
            <a:pPr lvl="1"/>
            <a:r>
              <a:rPr lang="en-US" dirty="0" smtClean="0">
                <a:hlinkClick r:id="rId4"/>
              </a:rPr>
              <a:t>University Health Services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Psychological Services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Recreation Options at Kent State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Student Organizations:</a:t>
            </a:r>
            <a:endParaRPr lang="en-US" dirty="0" smtClean="0">
              <a:hlinkClick r:id="rId3"/>
            </a:endParaRPr>
          </a:p>
          <a:p>
            <a:pPr lvl="1"/>
            <a:r>
              <a:rPr lang="en-US" dirty="0" smtClean="0">
                <a:hlinkClick r:id="rId3"/>
              </a:rPr>
              <a:t>Center for Student Involvement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Graduate Student Senate</a:t>
            </a:r>
            <a:r>
              <a:rPr lang="en-US" dirty="0" smtClean="0"/>
              <a:t> – </a:t>
            </a:r>
            <a:r>
              <a:rPr lang="en-US" dirty="0" err="1" smtClean="0"/>
              <a:t>Gradfest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Graduate Studies </a:t>
            </a:r>
            <a:r>
              <a:rPr lang="en-US" dirty="0" smtClean="0"/>
              <a:t>– Graduate Student Social</a:t>
            </a:r>
          </a:p>
          <a:p>
            <a:pPr lvl="1">
              <a:buNone/>
            </a:pPr>
            <a:r>
              <a:rPr lang="en-US" sz="3200" dirty="0" smtClean="0"/>
              <a:t>Fitness and Wellness:</a:t>
            </a:r>
          </a:p>
          <a:p>
            <a:pPr lvl="1"/>
            <a:r>
              <a:rPr lang="en-US" dirty="0" smtClean="0">
                <a:hlinkClick r:id="rId6"/>
              </a:rPr>
              <a:t>Recreation and Wellness Center</a:t>
            </a:r>
            <a:endParaRPr lang="en-US" dirty="0" smtClean="0"/>
          </a:p>
          <a:p>
            <a:pPr>
              <a:buNone/>
            </a:pPr>
            <a:endParaRPr lang="en-US" dirty="0" smtClean="0">
              <a:hlinkClick r:id="rId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Recreation in/and around Kent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Restaurants, bars, live music, hike &amp; bike trails, the Esplanade etc.</a:t>
            </a:r>
          </a:p>
          <a:p>
            <a:pPr lvl="1"/>
            <a:r>
              <a:rPr lang="en-US" dirty="0" smtClean="0">
                <a:hlinkClick r:id="rId2"/>
              </a:rPr>
              <a:t>Downtown Kent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Yoga in Kent:</a:t>
            </a:r>
            <a:endParaRPr lang="en-US" dirty="0" smtClean="0">
              <a:hlinkClick r:id="rId3"/>
            </a:endParaRPr>
          </a:p>
          <a:p>
            <a:pPr lvl="1"/>
            <a:r>
              <a:rPr lang="en-US" dirty="0" smtClean="0">
                <a:hlinkClick r:id="rId3"/>
              </a:rPr>
              <a:t>One Love Yoga Studio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Kent Yoga</a:t>
            </a:r>
            <a:endParaRPr lang="en-US" dirty="0" smtClean="0"/>
          </a:p>
          <a:p>
            <a:pPr lvl="1">
              <a:buNone/>
            </a:pPr>
            <a:r>
              <a:rPr lang="en-US" sz="3100" dirty="0" smtClean="0"/>
              <a:t>National Parks: </a:t>
            </a:r>
          </a:p>
          <a:p>
            <a:pPr lvl="1"/>
            <a:r>
              <a:rPr lang="en-US" dirty="0" smtClean="0">
                <a:hlinkClick r:id="rId5"/>
              </a:rPr>
              <a:t>Cuyahoga Valley National Park</a:t>
            </a:r>
            <a:endParaRPr lang="en-US" dirty="0" smtClean="0"/>
          </a:p>
          <a:p>
            <a:pPr lvl="1">
              <a:buNone/>
            </a:pPr>
            <a:r>
              <a:rPr lang="en-US" sz="3100" dirty="0" smtClean="0"/>
              <a:t>Museums:</a:t>
            </a:r>
          </a:p>
          <a:p>
            <a:pPr lvl="1"/>
            <a:r>
              <a:rPr lang="en-US" dirty="0" smtClean="0">
                <a:hlinkClick r:id="rId6"/>
              </a:rPr>
              <a:t>Cleveland Museum of Art</a:t>
            </a:r>
            <a:endParaRPr lang="en-US" dirty="0" smtClean="0"/>
          </a:p>
          <a:p>
            <a:pPr lvl="1"/>
            <a:r>
              <a:rPr lang="en-US" dirty="0" smtClean="0">
                <a:hlinkClick r:id="rId7"/>
              </a:rPr>
              <a:t>Rock &amp; Roll Hall of Fame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99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/>
              <a:t>Let’s try an exercise!</a:t>
            </a:r>
          </a:p>
          <a:p>
            <a:pPr algn="ctr">
              <a:buNone/>
            </a:pP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43434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www.youtube.com/watch?v=tnHlB8aQp3Y</a:t>
            </a:r>
            <a:endParaRPr lang="en-US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1"/>
            <a:ext cx="8229600" cy="3810000"/>
          </a:xfrm>
        </p:spPr>
        <p:txBody>
          <a:bodyPr>
            <a:normAutofit/>
          </a:bodyPr>
          <a:lstStyle/>
          <a:p>
            <a:r>
              <a:rPr lang="en-US" dirty="0" smtClean="0"/>
              <a:t>Counseling and Human Development Services. (2014). </a:t>
            </a:r>
            <a:r>
              <a:rPr lang="en-US" i="1" dirty="0" smtClean="0"/>
              <a:t>Self-care</a:t>
            </a:r>
            <a:r>
              <a:rPr lang="en-US" dirty="0" smtClean="0"/>
              <a:t>. [PowerPoint slides].</a:t>
            </a:r>
          </a:p>
          <a:p>
            <a:r>
              <a:rPr lang="en-US" dirty="0" smtClean="0"/>
              <a:t>National Wellness Institute: </a:t>
            </a:r>
            <a:r>
              <a:rPr lang="en-US" dirty="0" smtClean="0">
                <a:hlinkClick r:id="rId2"/>
              </a:rPr>
              <a:t>http://www.nationalwellness.org</a:t>
            </a:r>
            <a:endParaRPr lang="en-US" dirty="0" smtClean="0"/>
          </a:p>
          <a:p>
            <a:r>
              <a:rPr lang="en-US" dirty="0" smtClean="0"/>
              <a:t>World Health Organization: </a:t>
            </a:r>
            <a:r>
              <a:rPr lang="en-US" dirty="0" smtClean="0">
                <a:hlinkClick r:id="rId3"/>
              </a:rPr>
              <a:t>http://www.who.int/en/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n-US" sz="4400" dirty="0" smtClean="0"/>
          </a:p>
          <a:p>
            <a:pPr algn="ctr">
              <a:buNone/>
            </a:pPr>
            <a:r>
              <a:rPr lang="en-US" sz="4400" dirty="0" smtClean="0"/>
              <a:t>Thank you for attending GSO!</a:t>
            </a:r>
          </a:p>
          <a:p>
            <a:pPr algn="ctr">
              <a:buNone/>
            </a:pPr>
            <a:endParaRPr lang="en-US" sz="4400" dirty="0" smtClean="0"/>
          </a:p>
          <a:p>
            <a:pPr>
              <a:buNone/>
            </a:pPr>
            <a:endParaRPr lang="en-US" sz="2900" i="1" dirty="0" smtClean="0"/>
          </a:p>
          <a:p>
            <a:pPr>
              <a:buNone/>
            </a:pPr>
            <a:r>
              <a:rPr lang="en-US" sz="2900" i="1" dirty="0" smtClean="0"/>
              <a:t>Feel free to contact us with any questions</a:t>
            </a:r>
            <a:r>
              <a:rPr lang="en-US" sz="2900" dirty="0" smtClean="0"/>
              <a:t>:</a:t>
            </a:r>
          </a:p>
          <a:p>
            <a:pPr>
              <a:buNone/>
            </a:pPr>
            <a:r>
              <a:rPr lang="en-US" sz="2900" dirty="0" smtClean="0"/>
              <a:t>Indira Sultanic – </a:t>
            </a:r>
            <a:r>
              <a:rPr lang="en-US" sz="2900" dirty="0" smtClean="0">
                <a:hlinkClick r:id="rId3"/>
              </a:rPr>
              <a:t>isultani@kent.edu</a:t>
            </a: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Tanesha Walker – </a:t>
            </a:r>
            <a:r>
              <a:rPr lang="en-US" sz="2900" dirty="0" smtClean="0">
                <a:hlinkClick r:id="rId4"/>
              </a:rPr>
              <a:t>twalke30@kent.edu</a:t>
            </a:r>
            <a:r>
              <a:rPr lang="en-US" sz="2900" dirty="0" smtClean="0"/>
              <a:t> </a:t>
            </a:r>
            <a:endParaRPr lang="en-US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Objectives:</a:t>
            </a:r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Provide an overview of the scope of the graduate student roles and responsibilities</a:t>
            </a:r>
          </a:p>
          <a:p>
            <a:r>
              <a:rPr lang="en-US" sz="2400" dirty="0" smtClean="0"/>
              <a:t>Increase students’ knowledge of the importance of self-care in navigating through graduate school</a:t>
            </a:r>
          </a:p>
          <a:p>
            <a:r>
              <a:rPr lang="en-US" sz="2400" dirty="0" smtClean="0"/>
              <a:t>Inform graduate students of existing resources and how to utilize them</a:t>
            </a:r>
          </a:p>
          <a:p>
            <a:r>
              <a:rPr lang="en-US" sz="2400" dirty="0" smtClean="0"/>
              <a:t> Demonstrate a breathing exercise that students can do on their 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Conversations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Here’s a scenario….</a:t>
            </a:r>
          </a:p>
          <a:p>
            <a:pPr lvl="1">
              <a:buNone/>
            </a:pPr>
            <a:r>
              <a:rPr lang="en-US" dirty="0" smtClean="0">
                <a:hlinkClick r:id="rId2"/>
              </a:rPr>
              <a:t>https://www.youtube.com/watch?v=cH79UtcCbhU&amp;feature=youtu.be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5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Role: Student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Responsibilities:</a:t>
            </a:r>
          </a:p>
          <a:p>
            <a:r>
              <a:rPr lang="en-US" dirty="0" smtClean="0"/>
              <a:t>Attending Classes</a:t>
            </a:r>
          </a:p>
          <a:p>
            <a:r>
              <a:rPr lang="en-US" dirty="0" smtClean="0"/>
              <a:t>Weekly Readings</a:t>
            </a:r>
          </a:p>
          <a:p>
            <a:r>
              <a:rPr lang="en-US" dirty="0" smtClean="0"/>
              <a:t>Individual and</a:t>
            </a:r>
          </a:p>
          <a:p>
            <a:pPr>
              <a:buNone/>
            </a:pPr>
            <a:r>
              <a:rPr lang="en-US" dirty="0" smtClean="0"/>
              <a:t>	Group Projects</a:t>
            </a:r>
          </a:p>
          <a:p>
            <a:r>
              <a:rPr lang="en-US" dirty="0" smtClean="0"/>
              <a:t>Blackboard Blogs and</a:t>
            </a:r>
          </a:p>
          <a:p>
            <a:pPr>
              <a:buNone/>
            </a:pPr>
            <a:r>
              <a:rPr lang="en-US" dirty="0" smtClean="0"/>
              <a:t>	Forums</a:t>
            </a:r>
          </a:p>
          <a:p>
            <a:r>
              <a:rPr lang="en-US" dirty="0" smtClean="0"/>
              <a:t>Deadlines</a:t>
            </a:r>
          </a:p>
        </p:txBody>
      </p:sp>
      <p:pic>
        <p:nvPicPr>
          <p:cNvPr id="12" name="Picture 11" descr="Assignme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2133600"/>
            <a:ext cx="3505200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Role: Scholar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Responsibilities:</a:t>
            </a:r>
          </a:p>
          <a:p>
            <a:r>
              <a:rPr lang="en-US" dirty="0" smtClean="0"/>
              <a:t>Conducting research</a:t>
            </a:r>
          </a:p>
          <a:p>
            <a:r>
              <a:rPr lang="en-US" dirty="0" smtClean="0"/>
              <a:t>Writing papers</a:t>
            </a:r>
          </a:p>
          <a:p>
            <a:r>
              <a:rPr lang="en-US" dirty="0" smtClean="0"/>
              <a:t>Running experiments</a:t>
            </a:r>
          </a:p>
          <a:p>
            <a:r>
              <a:rPr lang="en-US" dirty="0" smtClean="0"/>
              <a:t>Finding publishing</a:t>
            </a:r>
          </a:p>
          <a:p>
            <a:pPr>
              <a:buNone/>
            </a:pPr>
            <a:r>
              <a:rPr lang="en-US" dirty="0" smtClean="0"/>
              <a:t>	opportunities</a:t>
            </a:r>
          </a:p>
          <a:p>
            <a:r>
              <a:rPr lang="en-US" dirty="0" smtClean="0"/>
              <a:t>Co-authoring</a:t>
            </a:r>
          </a:p>
          <a:p>
            <a:r>
              <a:rPr lang="en-US" dirty="0" smtClean="0"/>
              <a:t>Meeting publication </a:t>
            </a:r>
          </a:p>
          <a:p>
            <a:pPr>
              <a:buNone/>
            </a:pPr>
            <a:r>
              <a:rPr lang="en-US" dirty="0" smtClean="0"/>
              <a:t>	deadlines</a:t>
            </a:r>
          </a:p>
          <a:p>
            <a:r>
              <a:rPr lang="en-US" dirty="0" smtClean="0"/>
              <a:t>Preparing for the job </a:t>
            </a:r>
          </a:p>
          <a:p>
            <a:pPr>
              <a:buNone/>
            </a:pPr>
            <a:r>
              <a:rPr lang="en-US" dirty="0" smtClean="0"/>
              <a:t>	market</a:t>
            </a:r>
            <a:endParaRPr lang="en-US" dirty="0"/>
          </a:p>
        </p:txBody>
      </p:sp>
      <p:pic>
        <p:nvPicPr>
          <p:cNvPr id="7" name="Picture 6" descr="Deadl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2362200"/>
            <a:ext cx="3048000" cy="3165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Role: Teaching Assistant (TA)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Responsibilities:</a:t>
            </a:r>
          </a:p>
          <a:p>
            <a:r>
              <a:rPr lang="en-US" dirty="0" smtClean="0"/>
              <a:t>Class Preparation </a:t>
            </a:r>
          </a:p>
          <a:p>
            <a:r>
              <a:rPr lang="en-US" dirty="0" smtClean="0"/>
              <a:t>Syllabus</a:t>
            </a:r>
          </a:p>
          <a:p>
            <a:r>
              <a:rPr lang="en-US" dirty="0" smtClean="0"/>
              <a:t>Teaching</a:t>
            </a:r>
          </a:p>
          <a:p>
            <a:r>
              <a:rPr lang="en-US" dirty="0" smtClean="0"/>
              <a:t>Weekly Lesson </a:t>
            </a:r>
          </a:p>
          <a:p>
            <a:pPr>
              <a:buNone/>
            </a:pPr>
            <a:r>
              <a:rPr lang="en-US" dirty="0" smtClean="0"/>
              <a:t>	Planning</a:t>
            </a:r>
          </a:p>
          <a:p>
            <a:r>
              <a:rPr lang="en-US" dirty="0" smtClean="0"/>
              <a:t>Grading </a:t>
            </a:r>
          </a:p>
          <a:p>
            <a:r>
              <a:rPr lang="en-US" dirty="0" smtClean="0"/>
              <a:t>Office Hours</a:t>
            </a:r>
            <a:endParaRPr lang="en-US" dirty="0"/>
          </a:p>
        </p:txBody>
      </p:sp>
      <p:pic>
        <p:nvPicPr>
          <p:cNvPr id="7" name="Picture 6" descr="Teacher-of-Month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2438400"/>
            <a:ext cx="3457612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Role: Research Assistant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Responsibilities:</a:t>
            </a:r>
          </a:p>
          <a:p>
            <a:r>
              <a:rPr lang="en-US" dirty="0" smtClean="0"/>
              <a:t>Working on research </a:t>
            </a:r>
          </a:p>
          <a:p>
            <a:pPr>
              <a:buNone/>
            </a:pPr>
            <a:r>
              <a:rPr lang="en-US" dirty="0" smtClean="0"/>
              <a:t>	for your professor</a:t>
            </a:r>
          </a:p>
          <a:p>
            <a:r>
              <a:rPr lang="en-US" dirty="0" smtClean="0"/>
              <a:t>Helping develop </a:t>
            </a:r>
          </a:p>
          <a:p>
            <a:pPr>
              <a:buNone/>
            </a:pPr>
            <a:r>
              <a:rPr lang="en-US" dirty="0" smtClean="0"/>
              <a:t>	research methodology</a:t>
            </a:r>
          </a:p>
          <a:p>
            <a:r>
              <a:rPr lang="en-US" dirty="0" smtClean="0"/>
              <a:t>Doing research in the</a:t>
            </a:r>
          </a:p>
          <a:p>
            <a:pPr>
              <a:buNone/>
            </a:pPr>
            <a:r>
              <a:rPr lang="en-US" dirty="0" smtClean="0"/>
              <a:t>	lab</a:t>
            </a:r>
          </a:p>
          <a:p>
            <a:r>
              <a:rPr lang="en-US" dirty="0" smtClean="0"/>
              <a:t>Experiments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researchassista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2819400"/>
            <a:ext cx="370664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Role: A Person With a Life!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Single/Married</a:t>
            </a:r>
          </a:p>
          <a:p>
            <a:r>
              <a:rPr lang="en-US" dirty="0" smtClean="0"/>
              <a:t>Children</a:t>
            </a:r>
          </a:p>
          <a:p>
            <a:r>
              <a:rPr lang="en-US" dirty="0" smtClean="0"/>
              <a:t>Pets</a:t>
            </a:r>
          </a:p>
          <a:p>
            <a:r>
              <a:rPr lang="en-US" dirty="0" smtClean="0"/>
              <a:t>Hobbies</a:t>
            </a:r>
          </a:p>
          <a:p>
            <a:r>
              <a:rPr lang="en-US" dirty="0" smtClean="0"/>
              <a:t>Part-time/full-time</a:t>
            </a:r>
          </a:p>
          <a:p>
            <a:pPr>
              <a:buNone/>
            </a:pPr>
            <a:r>
              <a:rPr lang="en-US" dirty="0" smtClean="0"/>
              <a:t>	job</a:t>
            </a:r>
          </a:p>
          <a:p>
            <a:r>
              <a:rPr lang="en-US" dirty="0" smtClean="0"/>
              <a:t>Expenses</a:t>
            </a:r>
          </a:p>
          <a:p>
            <a:r>
              <a:rPr lang="en-US" dirty="0" smtClean="0"/>
              <a:t>Non-academic</a:t>
            </a:r>
          </a:p>
          <a:p>
            <a:pPr>
              <a:buNone/>
            </a:pPr>
            <a:r>
              <a:rPr lang="en-US" dirty="0" smtClean="0"/>
              <a:t>	responsibilities</a:t>
            </a:r>
          </a:p>
          <a:p>
            <a:r>
              <a:rPr lang="en-US" dirty="0" smtClean="0"/>
              <a:t>Etc.</a:t>
            </a:r>
          </a:p>
          <a:p>
            <a:endParaRPr lang="en-US" dirty="0"/>
          </a:p>
        </p:txBody>
      </p:sp>
      <p:pic>
        <p:nvPicPr>
          <p:cNvPr id="4" name="Picture 3" descr="Exhaus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2286000"/>
            <a:ext cx="425958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Wellness?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"...a state of complete physical, mental, and social well-being, and not merely the absence of disease or infirmity." - The World Health Organization.</a:t>
            </a:r>
          </a:p>
          <a:p>
            <a:r>
              <a:rPr lang="en-US" dirty="0" smtClean="0"/>
              <a:t>"a conscious, self-directed and evolving process of achieving full potential." - The National Wellness Institute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868</Words>
  <Application>Microsoft Office PowerPoint</Application>
  <PresentationFormat>On-screen Show (4:3)</PresentationFormat>
  <Paragraphs>211</Paragraphs>
  <Slides>19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Navigating your role: Self-care and wellness</vt:lpstr>
      <vt:lpstr>Objectives:</vt:lpstr>
      <vt:lpstr>Complex Conversations</vt:lpstr>
      <vt:lpstr>Role: Student</vt:lpstr>
      <vt:lpstr>Role: Scholar</vt:lpstr>
      <vt:lpstr>Role: Teaching Assistant (TA)</vt:lpstr>
      <vt:lpstr>Role: Research Assistant</vt:lpstr>
      <vt:lpstr>Role: A Person With a Life!</vt:lpstr>
      <vt:lpstr>What is Wellness?</vt:lpstr>
      <vt:lpstr>A Holistic Approach to Wellness</vt:lpstr>
      <vt:lpstr>Self-Care</vt:lpstr>
      <vt:lpstr>Self-Care</vt:lpstr>
      <vt:lpstr>Self-Care</vt:lpstr>
      <vt:lpstr>Useful campus resources</vt:lpstr>
      <vt:lpstr>Recreation Options at Kent State</vt:lpstr>
      <vt:lpstr>Recreation in/and around Kent</vt:lpstr>
      <vt:lpstr> </vt:lpstr>
      <vt:lpstr>References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</dc:creator>
  <cp:lastModifiedBy>REYNOLDS, KYLE</cp:lastModifiedBy>
  <cp:revision>177</cp:revision>
  <dcterms:created xsi:type="dcterms:W3CDTF">2013-07-30T18:22:01Z</dcterms:created>
  <dcterms:modified xsi:type="dcterms:W3CDTF">2014-08-25T19:06:43Z</dcterms:modified>
</cp:coreProperties>
</file>